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handoutMasterIdLst>
    <p:handoutMasterId r:id="rId36"/>
  </p:handoutMasterIdLst>
  <p:sldIdLst>
    <p:sldId id="481" r:id="rId2"/>
    <p:sldId id="291" r:id="rId3"/>
    <p:sldId id="276" r:id="rId4"/>
    <p:sldId id="528" r:id="rId5"/>
    <p:sldId id="529" r:id="rId6"/>
    <p:sldId id="296" r:id="rId7"/>
    <p:sldId id="531" r:id="rId8"/>
    <p:sldId id="532" r:id="rId9"/>
    <p:sldId id="533" r:id="rId10"/>
    <p:sldId id="534" r:id="rId11"/>
    <p:sldId id="555" r:id="rId12"/>
    <p:sldId id="642" r:id="rId13"/>
    <p:sldId id="643" r:id="rId14"/>
    <p:sldId id="644" r:id="rId15"/>
    <p:sldId id="556" r:id="rId16"/>
    <p:sldId id="564" r:id="rId17"/>
    <p:sldId id="565" r:id="rId18"/>
    <p:sldId id="539" r:id="rId19"/>
    <p:sldId id="559" r:id="rId20"/>
    <p:sldId id="666" r:id="rId21"/>
    <p:sldId id="683" r:id="rId22"/>
    <p:sldId id="684" r:id="rId23"/>
    <p:sldId id="597" r:id="rId24"/>
    <p:sldId id="587" r:id="rId25"/>
    <p:sldId id="675" r:id="rId26"/>
    <p:sldId id="687" r:id="rId27"/>
    <p:sldId id="680" r:id="rId28"/>
    <p:sldId id="682" r:id="rId29"/>
    <p:sldId id="690" r:id="rId30"/>
    <p:sldId id="691" r:id="rId31"/>
    <p:sldId id="659" r:id="rId32"/>
    <p:sldId id="681" r:id="rId33"/>
    <p:sldId id="667" r:id="rId34"/>
  </p:sldIdLst>
  <p:sldSz cx="9144000" cy="6858000" type="letter"/>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Park"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ADBC"/>
    <a:srgbClr val="34B4C8"/>
    <a:srgbClr val="34B1BC"/>
    <a:srgbClr val="389FBC"/>
    <a:srgbClr val="3796B1"/>
    <a:srgbClr val="0000FF"/>
    <a:srgbClr val="E2C700"/>
    <a:srgbClr val="00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62816" autoAdjust="0"/>
  </p:normalViewPr>
  <p:slideViewPr>
    <p:cSldViewPr snapToGrid="0" snapToObjects="1">
      <p:cViewPr varScale="1">
        <p:scale>
          <a:sx n="51" d="100"/>
          <a:sy n="51" d="100"/>
        </p:scale>
        <p:origin x="-2299" y="-77"/>
      </p:cViewPr>
      <p:guideLst>
        <p:guide orient="horz" pos="2160"/>
        <p:guide pos="2880"/>
      </p:guideLst>
    </p:cSldViewPr>
  </p:slideViewPr>
  <p:outlineViewPr>
    <p:cViewPr>
      <p:scale>
        <a:sx n="33" d="100"/>
        <a:sy n="33" d="100"/>
      </p:scale>
      <p:origin x="0" y="12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8" d="100"/>
          <a:sy n="108" d="100"/>
        </p:scale>
        <p:origin x="-1456" y="-104"/>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B6DB3502-6E9B-1247-9969-C4AEBA136BFF}" type="datetimeFigureOut">
              <a:rPr lang="en-US" smtClean="0"/>
              <a:t>1/09/2015</a:t>
            </a:fld>
            <a:endParaRPr lang="en-US"/>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38CE599F-682F-2745-BC3F-634C76DCA1AD}" type="slidenum">
              <a:rPr lang="en-US" smtClean="0"/>
              <a:t>‹#›</a:t>
            </a:fld>
            <a:endParaRPr lang="en-US"/>
          </a:p>
        </p:txBody>
      </p:sp>
    </p:spTree>
    <p:extLst>
      <p:ext uri="{BB962C8B-B14F-4D97-AF65-F5344CB8AC3E}">
        <p14:creationId xmlns:p14="http://schemas.microsoft.com/office/powerpoint/2010/main" val="2476622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EC01B1D6-297A-084C-8AA9-668BA2DBEA44}" type="datetimeFigureOut">
              <a:rPr lang="en-US" smtClean="0"/>
              <a:t>1/09/2015</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89F0D3AB-7FF9-814E-93F2-9CB08391943E}" type="slidenum">
              <a:rPr lang="en-US" smtClean="0"/>
              <a:t>‹#›</a:t>
            </a:fld>
            <a:endParaRPr lang="en-US"/>
          </a:p>
        </p:txBody>
      </p:sp>
    </p:spTree>
    <p:extLst>
      <p:ext uri="{BB962C8B-B14F-4D97-AF65-F5344CB8AC3E}">
        <p14:creationId xmlns:p14="http://schemas.microsoft.com/office/powerpoint/2010/main" val="4173539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tivecommons.org/publicdomain/zero/1.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eblog/entry/34017"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figshare.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800" dirty="0" smtClean="0"/>
              <a:t>This presentation will introduce</a:t>
            </a:r>
            <a:r>
              <a:rPr lang="en-AU" sz="1800" baseline="0" dirty="0" smtClean="0"/>
              <a:t> you to the Creative Commons organisation; the licences; and the way in which application of those licences has facilitated some inspirational examples of sharing in the GLAM sector.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This presentation is based on earlier works by CC staffers who I thank and acknowledge- they are attributed at the end of this presentation. </a:t>
            </a:r>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a:t>
            </a:fld>
            <a:endParaRPr lang="en-US"/>
          </a:p>
        </p:txBody>
      </p:sp>
    </p:spTree>
    <p:extLst>
      <p:ext uri="{BB962C8B-B14F-4D97-AF65-F5344CB8AC3E}">
        <p14:creationId xmlns:p14="http://schemas.microsoft.com/office/powerpoint/2010/main" val="237434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what the deed</a:t>
            </a:r>
            <a:r>
              <a:rPr lang="en-US" baseline="0" dirty="0" smtClean="0"/>
              <a:t> for the </a:t>
            </a:r>
            <a:r>
              <a:rPr lang="en-US" dirty="0" smtClean="0"/>
              <a:t>public domain mark</a:t>
            </a:r>
            <a:r>
              <a:rPr lang="en-US" baseline="0" dirty="0" smtClean="0"/>
              <a:t> looks like. The language indicates that it is more of a tag or label: “this work has been identified as being free of known copyright restrictions…”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no link to a further legal code beneath this summary, because there is none. It’s just a label to make it easier for other people to see that the work is in the public domain.</a:t>
            </a:r>
            <a:endParaRPr lang="en-US" dirty="0" smtClean="0"/>
          </a:p>
          <a:p>
            <a:endParaRPr lang="en-US" dirty="0"/>
          </a:p>
        </p:txBody>
      </p:sp>
    </p:spTree>
    <p:extLst>
      <p:ext uri="{BB962C8B-B14F-4D97-AF65-F5344CB8AC3E}">
        <p14:creationId xmlns:p14="http://schemas.microsoft.com/office/powerpoint/2010/main" val="215728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Grp="1" noRot="1" noChangeAspect="1" noChangeArrowheads="1"/>
          </p:cNvSpPr>
          <p:nvPr>
            <p:ph type="sldImg"/>
          </p:nvPr>
        </p:nvSpPr>
        <p:spPr>
          <a:xfrm>
            <a:off x="920750" y="746125"/>
            <a:ext cx="4965700" cy="3725863"/>
          </a:xfrm>
          <a:solidFill>
            <a:srgbClr val="FFFFFF"/>
          </a:solidFill>
          <a:ln/>
        </p:spPr>
      </p:sp>
      <p:sp>
        <p:nvSpPr>
          <p:cNvPr id="1157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sz="1700" baseline="0" dirty="0" smtClean="0">
                <a:solidFill>
                  <a:srgbClr val="000000"/>
                </a:solidFill>
                <a:latin typeface="Lucida Grande" charset="0"/>
                <a:ea typeface="ＭＳ Ｐゴシック" charset="0"/>
                <a:cs typeface="Lucida Grande" charset="0"/>
                <a:sym typeface="Lucida Grande" charset="0"/>
              </a:rPr>
              <a:t>All of the legal tools are designed with the web in mind. The licenses have a 3 layer design, which gives three ways to  </a:t>
            </a:r>
            <a:r>
              <a:rPr lang="en-US" sz="1700" dirty="0" smtClean="0">
                <a:solidFill>
                  <a:srgbClr val="000000"/>
                </a:solidFill>
                <a:latin typeface="Lucida Grande" charset="0"/>
                <a:ea typeface="ＭＳ Ｐゴシック" charset="0"/>
                <a:cs typeface="Lucida Grande" charset="0"/>
                <a:sym typeface="Lucida Grande" charset="0"/>
              </a:rPr>
              <a:t>communicate </a:t>
            </a:r>
            <a:r>
              <a:rPr lang="en-US" sz="1700" dirty="0">
                <a:solidFill>
                  <a:srgbClr val="000000"/>
                </a:solidFill>
                <a:latin typeface="Lucida Grande" charset="0"/>
                <a:ea typeface="ＭＳ Ｐゴシック" charset="0"/>
                <a:cs typeface="Lucida Grande" charset="0"/>
                <a:sym typeface="Lucida Grande" charset="0"/>
              </a:rPr>
              <a:t>the </a:t>
            </a:r>
            <a:r>
              <a:rPr lang="en-US" sz="1700" dirty="0" smtClean="0">
                <a:solidFill>
                  <a:srgbClr val="000000"/>
                </a:solidFill>
                <a:latin typeface="Lucida Grande" charset="0"/>
                <a:ea typeface="ＭＳ Ｐゴシック" charset="0"/>
                <a:cs typeface="Lucida Grande" charset="0"/>
                <a:sym typeface="Lucida Grande" charset="0"/>
              </a:rPr>
              <a:t>license: one for legal interpretation, one</a:t>
            </a:r>
            <a:r>
              <a:rPr lang="en-US" sz="1700" baseline="0" dirty="0" smtClean="0">
                <a:solidFill>
                  <a:srgbClr val="000000"/>
                </a:solidFill>
                <a:latin typeface="Lucida Grande" charset="0"/>
                <a:ea typeface="ＭＳ Ｐゴシック" charset="0"/>
                <a:cs typeface="Lucida Grande" charset="0"/>
                <a:sym typeface="Lucida Grande" charset="0"/>
              </a:rPr>
              <a:t> </a:t>
            </a:r>
            <a:r>
              <a:rPr lang="en-US" sz="1700" dirty="0" smtClean="0">
                <a:solidFill>
                  <a:srgbClr val="000000"/>
                </a:solidFill>
                <a:latin typeface="Lucida Grande" charset="0"/>
                <a:ea typeface="ＭＳ Ｐゴシック" charset="0"/>
                <a:cs typeface="Lucida Grande" charset="0"/>
                <a:sym typeface="Lucida Grande" charset="0"/>
              </a:rPr>
              <a:t>for plain English, and one for </a:t>
            </a:r>
            <a:r>
              <a:rPr lang="en-US" sz="1700" dirty="0">
                <a:solidFill>
                  <a:srgbClr val="000000"/>
                </a:solidFill>
                <a:latin typeface="Lucida Grande" charset="0"/>
                <a:ea typeface="ＭＳ Ｐゴシック" charset="0"/>
                <a:cs typeface="Lucida Grande" charset="0"/>
                <a:sym typeface="Lucida Grande" charset="0"/>
              </a:rPr>
              <a:t>machines</a:t>
            </a:r>
            <a:r>
              <a:rPr lang="en-US" sz="1700" dirty="0" smtClean="0">
                <a:solidFill>
                  <a:srgbClr val="000000"/>
                </a:solidFill>
                <a:latin typeface="Lucida Grande" charset="0"/>
                <a:ea typeface="ＭＳ Ｐゴシック" charset="0"/>
                <a:cs typeface="Lucida Grande" charset="0"/>
                <a:sym typeface="Lucida Grande" charset="0"/>
              </a:rPr>
              <a:t>. </a:t>
            </a:r>
          </a:p>
          <a:p>
            <a:pPr marL="79375" eaLnBrk="1" hangingPunct="1"/>
            <a:endParaRPr lang="en-US" sz="1700"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sz="1700" baseline="0" dirty="0" smtClean="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116"/>
          <p:cNvSpPr>
            <a:spLocks noGrp="1" noRot="1" noChangeAspect="1" noTextEdit="1"/>
          </p:cNvSpPr>
          <p:nvPr>
            <p:ph type="sldImg" idx="2"/>
          </p:nvPr>
        </p:nvSpPr>
        <p:spPr>
          <a:xfrm>
            <a:off x="920750" y="746125"/>
            <a:ext cx="4965700" cy="3725863"/>
          </a:xfrm>
          <a:solidFill>
            <a:srgbClr val="FFFFFF"/>
          </a:solidFill>
          <a:ln/>
        </p:spPr>
      </p:sp>
      <p:sp>
        <p:nvSpPr>
          <p:cNvPr id="73730" name="Shape 117"/>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800" dirty="0" smtClean="0">
                <a:solidFill>
                  <a:srgbClr val="000000"/>
                </a:solidFill>
                <a:latin typeface="Open Sans" charset="0"/>
                <a:cs typeface="Open Sans" charset="0"/>
                <a:sym typeface="Open Sans" charset="0"/>
              </a:rPr>
              <a:t>So just a quick snapshot of each – </a:t>
            </a:r>
          </a:p>
          <a:p>
            <a:pPr marL="79375" marR="0" indent="-3175" algn="l" defTabSz="457200" rtl="0" eaLnBrk="1" fontAlgn="auto" latinLnBrk="0" hangingPunct="1">
              <a:lnSpc>
                <a:spcPct val="100000"/>
              </a:lnSpc>
              <a:spcBef>
                <a:spcPct val="0"/>
              </a:spcBef>
              <a:spcAft>
                <a:spcPts val="0"/>
              </a:spcAft>
              <a:buClrTx/>
              <a:buSzPct val="25000"/>
              <a:buFontTx/>
              <a:buNone/>
              <a:tabLst/>
              <a:defRPr/>
            </a:pPr>
            <a:r>
              <a:rPr lang="en-US" sz="1800" dirty="0" smtClean="0">
                <a:solidFill>
                  <a:srgbClr val="000000"/>
                </a:solidFill>
                <a:latin typeface="Open Sans" charset="0"/>
                <a:cs typeface="Open Sans" charset="0"/>
                <a:sym typeface="Open Sans" charset="0"/>
              </a:rPr>
              <a:t>This is the legal code - written by and for lawyers.</a:t>
            </a:r>
            <a:r>
              <a:rPr lang="en-US" sz="1800" baseline="0" dirty="0" smtClean="0">
                <a:solidFill>
                  <a:srgbClr val="000000"/>
                </a:solidFill>
                <a:latin typeface="Open Sans" charset="0"/>
                <a:cs typeface="Open Sans" charset="0"/>
                <a:sym typeface="Open Sans" charset="0"/>
              </a:rPr>
              <a:t> </a:t>
            </a:r>
            <a:endParaRPr lang="en-US" sz="1800" dirty="0" smtClean="0">
              <a:solidFill>
                <a:srgbClr val="000000"/>
              </a:solidFill>
              <a:latin typeface="Open Sans" charset="0"/>
              <a:cs typeface="Open Sans" charset="0"/>
              <a:sym typeface="Open Sans" charset="0"/>
            </a:endParaRPr>
          </a:p>
          <a:p>
            <a:pPr>
              <a:spcBef>
                <a:spcPct val="0"/>
              </a:spcBef>
              <a:buSzPct val="25000"/>
            </a:pPr>
            <a:r>
              <a:rPr lang="en-US" sz="1800" dirty="0" smtClean="0">
                <a:solidFill>
                  <a:srgbClr val="000000"/>
                </a:solidFill>
                <a:latin typeface="Open Sans" charset="0"/>
                <a:cs typeface="Open Sans" charset="0"/>
                <a:sym typeface="Open Sans" charset="0"/>
              </a:rPr>
              <a:t>It’s </a:t>
            </a:r>
            <a:r>
              <a:rPr lang="en-US" sz="1800" dirty="0">
                <a:solidFill>
                  <a:srgbClr val="000000"/>
                </a:solidFill>
                <a:latin typeface="Open Sans" charset="0"/>
                <a:cs typeface="Open Sans" charset="0"/>
                <a:sym typeface="Open Sans" charset="0"/>
              </a:rPr>
              <a:t>the actual license, the document that </a:t>
            </a:r>
            <a:r>
              <a:rPr lang="en-US" sz="1800" dirty="0" smtClean="0">
                <a:solidFill>
                  <a:srgbClr val="000000"/>
                </a:solidFill>
                <a:latin typeface="Open Sans" charset="0"/>
                <a:cs typeface="Open Sans" charset="0"/>
                <a:sym typeface="Open Sans" charset="0"/>
              </a:rPr>
              <a:t>lawyers drafted so </a:t>
            </a:r>
            <a:r>
              <a:rPr lang="en-US" sz="1800" dirty="0">
                <a:solidFill>
                  <a:srgbClr val="000000"/>
                </a:solidFill>
                <a:latin typeface="Open Sans" charset="0"/>
                <a:cs typeface="Open Sans" charset="0"/>
                <a:sym typeface="Open Sans" charset="0"/>
              </a:rPr>
              <a:t>that the license works like it’s supposed to according to </a:t>
            </a:r>
            <a:r>
              <a:rPr lang="en-US" sz="1800" dirty="0" smtClean="0">
                <a:solidFill>
                  <a:srgbClr val="000000"/>
                </a:solidFill>
                <a:latin typeface="Open Sans" charset="0"/>
                <a:cs typeface="Open Sans" charset="0"/>
                <a:sym typeface="Open Sans" charset="0"/>
              </a:rPr>
              <a:t>domestic and </a:t>
            </a:r>
            <a:r>
              <a:rPr lang="en-US" sz="1800" dirty="0">
                <a:solidFill>
                  <a:srgbClr val="000000"/>
                </a:solidFill>
                <a:latin typeface="Open Sans" charset="0"/>
                <a:cs typeface="Open Sans" charset="0"/>
                <a:sym typeface="Open Sans" charset="0"/>
              </a:rPr>
              <a:t>international copyright laws.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3" name="Shape 122"/>
          <p:cNvSpPr>
            <a:spLocks noGrp="1" noRot="1" noChangeAspect="1" noTextEdit="1"/>
          </p:cNvSpPr>
          <p:nvPr>
            <p:ph type="sldImg" idx="2"/>
          </p:nvPr>
        </p:nvSpPr>
        <p:spPr>
          <a:xfrm>
            <a:off x="920750" y="746125"/>
            <a:ext cx="4965700" cy="3725863"/>
          </a:xfrm>
          <a:solidFill>
            <a:srgbClr val="FFFFFF"/>
          </a:solidFill>
          <a:ln/>
        </p:spPr>
      </p:sp>
      <p:sp>
        <p:nvSpPr>
          <p:cNvPr id="74754" name="Shape 123"/>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900" dirty="0" smtClean="0">
                <a:solidFill>
                  <a:srgbClr val="000000"/>
                </a:solidFill>
                <a:latin typeface="Open Sans" charset="0"/>
                <a:cs typeface="Open Sans" charset="0"/>
                <a:sym typeface="Open Sans" charset="0"/>
              </a:rPr>
              <a:t>This is the </a:t>
            </a:r>
            <a:r>
              <a:rPr lang="en-US" sz="1900" dirty="0">
                <a:solidFill>
                  <a:srgbClr val="000000"/>
                </a:solidFill>
                <a:latin typeface="Open Sans" charset="0"/>
                <a:cs typeface="Open Sans" charset="0"/>
                <a:sym typeface="Open Sans" charset="0"/>
              </a:rPr>
              <a:t>“human readable” summary of the license, which sums up the most important terms and conditions of the license </a:t>
            </a:r>
            <a:r>
              <a:rPr lang="en-US" sz="1900" dirty="0" smtClean="0">
                <a:solidFill>
                  <a:srgbClr val="000000"/>
                </a:solidFill>
                <a:latin typeface="Open Sans" charset="0"/>
                <a:cs typeface="Open Sans" charset="0"/>
                <a:sym typeface="Open Sans" charset="0"/>
              </a:rPr>
              <a:t>in </a:t>
            </a:r>
            <a:r>
              <a:rPr lang="en-US" sz="1900" dirty="0">
                <a:solidFill>
                  <a:srgbClr val="000000"/>
                </a:solidFill>
                <a:latin typeface="Open Sans" charset="0"/>
                <a:cs typeface="Open Sans" charset="0"/>
                <a:sym typeface="Open Sans" charset="0"/>
              </a:rPr>
              <a:t>non-technical language.</a:t>
            </a:r>
          </a:p>
          <a:p>
            <a:pPr>
              <a:spcBef>
                <a:spcPct val="0"/>
              </a:spcBef>
              <a:buSzPct val="25000"/>
            </a:pPr>
            <a:r>
              <a:rPr lang="en-US" sz="1900" dirty="0" smtClean="0">
                <a:solidFill>
                  <a:srgbClr val="000000"/>
                </a:solidFill>
                <a:latin typeface="Open Sans" charset="0"/>
                <a:cs typeface="Open Sans" charset="0"/>
                <a:sym typeface="Open Sans" charset="0"/>
              </a:rPr>
              <a:t>One </a:t>
            </a:r>
            <a:r>
              <a:rPr lang="en-US" sz="1900" dirty="0">
                <a:solidFill>
                  <a:srgbClr val="000000"/>
                </a:solidFill>
                <a:latin typeface="Open Sans" charset="0"/>
                <a:cs typeface="Open Sans" charset="0"/>
                <a:sym typeface="Open Sans" charset="0"/>
              </a:rPr>
              <a:t>way to think of it is as the user-friendly interface to the actual license.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128"/>
          <p:cNvSpPr>
            <a:spLocks noGrp="1" noRot="1" noChangeAspect="1" noTextEdit="1"/>
          </p:cNvSpPr>
          <p:nvPr>
            <p:ph type="sldImg" idx="2"/>
          </p:nvPr>
        </p:nvSpPr>
        <p:spPr>
          <a:solidFill>
            <a:srgbClr val="FFFFFF"/>
          </a:solidFill>
          <a:ln/>
        </p:spPr>
      </p:sp>
      <p:sp>
        <p:nvSpPr>
          <p:cNvPr id="75778" name="Shape 12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p>
            <a:pPr marL="0" marR="0" indent="0" algn="l" defTabSz="457200" rtl="0" eaLnBrk="1" fontAlgn="auto" latinLnBrk="0" hangingPunct="1">
              <a:lnSpc>
                <a:spcPct val="100000"/>
              </a:lnSpc>
              <a:spcBef>
                <a:spcPct val="0"/>
              </a:spcBef>
              <a:spcAft>
                <a:spcPts val="0"/>
              </a:spcAft>
              <a:buClrTx/>
              <a:buSzPct val="25000"/>
              <a:buFontTx/>
              <a:buNone/>
              <a:tabLst/>
              <a:defRPr/>
            </a:pPr>
            <a:r>
              <a:rPr lang="en-AU" sz="1600" dirty="0" smtClean="0"/>
              <a:t>This is the </a:t>
            </a:r>
            <a:r>
              <a:rPr lang="en-US" sz="1600" dirty="0" smtClean="0">
                <a:solidFill>
                  <a:srgbClr val="000000"/>
                </a:solidFill>
                <a:latin typeface="Open Sans" charset="0"/>
                <a:cs typeface="Open Sans" charset="0"/>
                <a:sym typeface="Open Sans" charset="0"/>
              </a:rPr>
              <a:t>machine-readable metadata. </a:t>
            </a:r>
          </a:p>
          <a:p>
            <a:pPr marL="0" marR="0" indent="0" algn="l" defTabSz="457200" rtl="0" eaLnBrk="1" fontAlgn="auto" latinLnBrk="0" hangingPunct="1">
              <a:lnSpc>
                <a:spcPct val="100000"/>
              </a:lnSpc>
              <a:spcBef>
                <a:spcPct val="0"/>
              </a:spcBef>
              <a:spcAft>
                <a:spcPts val="0"/>
              </a:spcAft>
              <a:buClrTx/>
              <a:buSzPct val="25000"/>
              <a:buFontTx/>
              <a:buNone/>
              <a:tabLst/>
              <a:defRPr/>
            </a:pPr>
            <a:endParaRPr lang="en-US" sz="1600" dirty="0" smtClean="0">
              <a:solidFill>
                <a:srgbClr val="000000"/>
              </a:solidFill>
              <a:latin typeface="Open Sans" charset="0"/>
              <a:cs typeface="Open Sans" charset="0"/>
              <a:sym typeface="Open Sans" charset="0"/>
            </a:endParaRPr>
          </a:p>
          <a:p>
            <a:pPr marL="0" marR="0" indent="0" algn="l" defTabSz="457200" rtl="0" eaLnBrk="1" fontAlgn="auto" latinLnBrk="0" hangingPunct="1">
              <a:lnSpc>
                <a:spcPct val="100000"/>
              </a:lnSpc>
              <a:spcBef>
                <a:spcPct val="0"/>
              </a:spcBef>
              <a:spcAft>
                <a:spcPts val="0"/>
              </a:spcAft>
              <a:buClrTx/>
              <a:buSzPct val="25000"/>
              <a:buFontTx/>
              <a:buNone/>
              <a:tabLst/>
              <a:defRPr/>
            </a:pPr>
            <a:r>
              <a:rPr lang="en-US" sz="1600" dirty="0" smtClean="0">
                <a:solidFill>
                  <a:srgbClr val="000000"/>
                </a:solidFill>
                <a:latin typeface="Open Sans" charset="0"/>
                <a:cs typeface="Open Sans" charset="0"/>
                <a:sym typeface="Open Sans" charset="0"/>
              </a:rPr>
              <a:t>When you mint a licence for online use a</a:t>
            </a:r>
            <a:r>
              <a:rPr lang="en-US" sz="1600" baseline="0" dirty="0" smtClean="0">
                <a:solidFill>
                  <a:srgbClr val="000000"/>
                </a:solidFill>
                <a:latin typeface="Open Sans" charset="0"/>
                <a:cs typeface="Open Sans" charset="0"/>
                <a:sym typeface="Open Sans" charset="0"/>
              </a:rPr>
              <a:t>ll you have to do is copy and paste the resulting html it into you your webpage editor</a:t>
            </a:r>
            <a:r>
              <a:rPr lang="en-US" sz="1600" dirty="0" smtClean="0">
                <a:solidFill>
                  <a:srgbClr val="000000"/>
                </a:solidFill>
                <a:latin typeface="Open Sans" charset="0"/>
                <a:cs typeface="Open Sans" charset="0"/>
                <a:sym typeface="Open Sans" charset="0"/>
              </a:rPr>
              <a:t>. </a:t>
            </a:r>
            <a:r>
              <a:rPr lang="en-US" sz="1600" baseline="0" dirty="0" smtClean="0">
                <a:solidFill>
                  <a:srgbClr val="000000"/>
                </a:solidFill>
                <a:latin typeface="Open Sans" charset="0"/>
                <a:cs typeface="Open Sans" charset="0"/>
                <a:sym typeface="Open Sans" charset="0"/>
              </a:rPr>
              <a:t>The </a:t>
            </a:r>
            <a:r>
              <a:rPr lang="en-US" sz="1600" dirty="0" smtClean="0">
                <a:solidFill>
                  <a:srgbClr val="000000"/>
                </a:solidFill>
                <a:latin typeface="Open Sans" charset="0"/>
                <a:cs typeface="Open Sans" charset="0"/>
                <a:sym typeface="Open Sans" charset="0"/>
              </a:rPr>
              <a:t>HTML </a:t>
            </a:r>
            <a:r>
              <a:rPr lang="en-US" sz="1600" dirty="0">
                <a:solidFill>
                  <a:srgbClr val="000000"/>
                </a:solidFill>
                <a:latin typeface="Open Sans" charset="0"/>
                <a:cs typeface="Open Sans" charset="0"/>
                <a:sym typeface="Open Sans" charset="0"/>
              </a:rPr>
              <a:t>code summarizes the </a:t>
            </a:r>
            <a:r>
              <a:rPr lang="en-US" sz="1600" dirty="0" smtClean="0">
                <a:solidFill>
                  <a:srgbClr val="000000"/>
                </a:solidFill>
                <a:latin typeface="Open Sans" charset="0"/>
                <a:cs typeface="Open Sans" charset="0"/>
                <a:sym typeface="Open Sans" charset="0"/>
              </a:rPr>
              <a:t>license </a:t>
            </a:r>
            <a:r>
              <a:rPr lang="en-US" sz="1600" dirty="0">
                <a:solidFill>
                  <a:srgbClr val="000000"/>
                </a:solidFill>
                <a:latin typeface="Open Sans" charset="0"/>
                <a:cs typeface="Open Sans" charset="0"/>
                <a:sym typeface="Open Sans" charset="0"/>
              </a:rPr>
              <a:t>and associated metadata </a:t>
            </a:r>
            <a:r>
              <a:rPr lang="en-US" sz="1600" dirty="0" smtClean="0">
                <a:solidFill>
                  <a:srgbClr val="000000"/>
                </a:solidFill>
                <a:latin typeface="Open Sans" charset="0"/>
                <a:cs typeface="Open Sans" charset="0"/>
                <a:sym typeface="Open Sans" charset="0"/>
              </a:rPr>
              <a:t>(such as author</a:t>
            </a:r>
            <a:r>
              <a:rPr lang="en-US" sz="1600" baseline="0" dirty="0" smtClean="0">
                <a:solidFill>
                  <a:srgbClr val="000000"/>
                </a:solidFill>
                <a:latin typeface="Open Sans" charset="0"/>
                <a:cs typeface="Open Sans" charset="0"/>
                <a:sym typeface="Open Sans" charset="0"/>
              </a:rPr>
              <a:t> and </a:t>
            </a:r>
            <a:r>
              <a:rPr lang="en-US" sz="1600" dirty="0" smtClean="0">
                <a:solidFill>
                  <a:srgbClr val="000000"/>
                </a:solidFill>
                <a:latin typeface="Open Sans" charset="0"/>
                <a:cs typeface="Open Sans" charset="0"/>
                <a:sym typeface="Open Sans" charset="0"/>
              </a:rPr>
              <a:t>date) </a:t>
            </a:r>
            <a:r>
              <a:rPr lang="en-US" sz="1600" dirty="0">
                <a:solidFill>
                  <a:srgbClr val="000000"/>
                </a:solidFill>
                <a:latin typeface="Open Sans" charset="0"/>
                <a:cs typeface="Open Sans" charset="0"/>
                <a:sym typeface="Open Sans" charset="0"/>
              </a:rPr>
              <a:t>into a format that software, search engines, and other kinds of technology can understand. </a:t>
            </a:r>
          </a:p>
          <a:p>
            <a:pPr>
              <a:spcBef>
                <a:spcPct val="0"/>
              </a:spcBef>
              <a:buSzPct val="25000"/>
            </a:pPr>
            <a:endParaRPr lang="en-US" sz="1600" dirty="0" smtClean="0">
              <a:solidFill>
                <a:srgbClr val="000000"/>
              </a:solidFill>
              <a:latin typeface="Open Sans" charset="0"/>
              <a:cs typeface="Open Sans" charset="0"/>
              <a:sym typeface="Open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alibri" charset="0"/>
              </a:rPr>
              <a:t>The</a:t>
            </a:r>
            <a:r>
              <a:rPr lang="en-US" baseline="0" dirty="0" smtClean="0">
                <a:latin typeface="Calibri" charset="0"/>
              </a:rPr>
              <a:t> licences are globally operable.  Earlier versions of the licences which included jurisdiction specific versions e.g. 3.0 Australia have been updated in V4.0 licences which are regarded as “international” without requiring local versions </a:t>
            </a:r>
            <a:r>
              <a:rPr lang="en-US" baseline="0" dirty="0" err="1" smtClean="0">
                <a:latin typeface="Calibri" charset="0"/>
              </a:rPr>
              <a:t>ie</a:t>
            </a:r>
            <a:r>
              <a:rPr lang="en-US" baseline="0" dirty="0" smtClean="0">
                <a:latin typeface="Calibri" charset="0"/>
              </a:rPr>
              <a:t>. “porting”.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License Versioning history- https://wiki.creativecommons.org/wiki/License_Versions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Retired tools- http://creativecommons.org/retiredlicenses (e.g. sampling)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SA Compatible Process- both earlier SA versions and also non- CC licences e.g. Free Art/ GPL https://wiki.creativecommons.org/wiki/ShareAlike_compatibility</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1pPr>
            <a:lvl2pPr marL="742950" indent="-28575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2pPr>
            <a:lvl3pPr marL="11430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3pPr>
            <a:lvl4pPr marL="16002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4pPr>
            <a:lvl5pPr marL="20574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5pPr>
            <a:lvl6pPr marL="25146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6pPr>
            <a:lvl7pPr marL="29718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7pPr>
            <a:lvl8pPr marL="34290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8pPr>
            <a:lvl9pPr marL="38862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9pPr>
          </a:lstStyle>
          <a:p>
            <a:pPr eaLnBrk="1" hangingPunct="1"/>
            <a:fld id="{5F5754A4-0ECF-BD44-9ABB-A4FE39D25538}" type="slidenum">
              <a:rPr lang="en-US" sz="1200"/>
              <a:pPr eaLnBrk="1" hangingPunct="1"/>
              <a:t>15</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dirty="0" smtClean="0"/>
              <a:t>For</a:t>
            </a:r>
            <a:r>
              <a:rPr lang="en-US" sz="1800" baseline="0" dirty="0" smtClean="0"/>
              <a:t> the 2014 </a:t>
            </a:r>
            <a:r>
              <a:rPr lang="en-US" sz="1800" dirty="0" smtClean="0"/>
              <a:t>State Of The Commons report Google</a:t>
            </a:r>
            <a:r>
              <a:rPr lang="en-US" sz="1800" baseline="0" dirty="0" smtClean="0"/>
              <a:t> gave us data regarding CC licensed works on the web. </a:t>
            </a:r>
          </a:p>
          <a:p>
            <a:r>
              <a:rPr lang="en-US" sz="1800" baseline="0" dirty="0" smtClean="0"/>
              <a:t>The conservative estimate today is that 882 million works exist under CC licenses or CC0. It’s expected that the number will exceed 1 Billion in 2015.</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Calibri" charset="0"/>
              </a:rPr>
              <a:t>These</a:t>
            </a:r>
            <a:r>
              <a:rPr lang="en-US" sz="1800" baseline="0" dirty="0" smtClean="0">
                <a:latin typeface="Calibri" charset="0"/>
              </a:rPr>
              <a:t> works are images, videos, songs, podcasts, government works, educational materials, scientific data, and more. </a:t>
            </a:r>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baseline="0" dirty="0" smtClean="0">
                <a:latin typeface="Calibri" charset="0"/>
              </a:rPr>
              <a:t>There is a clear trend toward open-ness</a:t>
            </a:r>
          </a:p>
          <a:p>
            <a:pPr marL="171450" indent="-171450" eaLnBrk="1" hangingPunct="1">
              <a:buFont typeface="Arial" panose="020B0604020202020204" pitchFamily="34" charset="0"/>
              <a:buChar char="•"/>
              <a:defRPr/>
            </a:pPr>
            <a:r>
              <a:rPr lang="en-US" baseline="0" dirty="0" smtClean="0">
                <a:latin typeface="Calibri" charset="0"/>
              </a:rPr>
              <a:t>more creators are allowing adaptations and commercial use than before</a:t>
            </a:r>
          </a:p>
          <a:p>
            <a:pPr marL="171450" indent="-171450" eaLnBrk="1" hangingPunct="1">
              <a:buFont typeface="Arial" panose="020B0604020202020204" pitchFamily="34" charset="0"/>
              <a:buChar char="•"/>
              <a:defRPr/>
            </a:pPr>
            <a:r>
              <a:rPr lang="en-US" baseline="0" dirty="0" smtClean="0">
                <a:latin typeface="Calibri" charset="0"/>
              </a:rPr>
              <a:t>Over half are free culture works </a:t>
            </a:r>
          </a:p>
          <a:p>
            <a:pPr eaLnBrk="1" hangingPunct="1">
              <a:defRPr/>
            </a:pPr>
            <a:endParaRPr lang="en-US" baseline="0" dirty="0" smtClean="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1pPr>
            <a:lvl2pPr marL="742950" indent="-28575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2pPr>
            <a:lvl3pPr marL="11430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3pPr>
            <a:lvl4pPr marL="16002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4pPr>
            <a:lvl5pPr marL="20574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5pPr>
            <a:lvl6pPr marL="25146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6pPr>
            <a:lvl7pPr marL="29718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7pPr>
            <a:lvl8pPr marL="34290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8pPr>
            <a:lvl9pPr marL="38862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9pPr>
          </a:lstStyle>
          <a:p>
            <a:pPr eaLnBrk="1" hangingPunct="1"/>
            <a:fld id="{A5A17106-BD77-1546-9994-5D31E96EAF7E}" type="slidenum">
              <a:rPr lang="en-US" sz="1200"/>
              <a:pPr eaLnBrk="1" hangingPunct="1"/>
              <a:t>17</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baseline="0" dirty="0" smtClean="0"/>
              <a:t>These last two slides </a:t>
            </a:r>
            <a:r>
              <a:rPr lang="en-US" sz="1800" baseline="0" dirty="0" err="1" smtClean="0"/>
              <a:t>summarise</a:t>
            </a:r>
            <a:r>
              <a:rPr lang="en-US" sz="1800" baseline="0" dirty="0" smtClean="0"/>
              <a:t> the value of CC licensing to digital collections…</a:t>
            </a:r>
          </a:p>
          <a:p>
            <a:endParaRPr lang="en-US" sz="1800" baseline="0" dirty="0" smtClean="0"/>
          </a:p>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18</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Many millions of</a:t>
            </a:r>
            <a:r>
              <a:rPr lang="en-US" sz="1800" baseline="0" dirty="0" smtClean="0"/>
              <a:t> these works are works that have been released by cultural heritage institutions. Creating digital collections and  facilitating access to those collections through open licensing creates a new dimension to engagement with users and community through</a:t>
            </a:r>
          </a:p>
          <a:p>
            <a:pPr marL="285750" indent="-285750">
              <a:buFontTx/>
              <a:buChar char="•"/>
            </a:pPr>
            <a:r>
              <a:rPr lang="en-US" sz="1800" dirty="0" smtClean="0"/>
              <a:t>Sharing Digital Collections</a:t>
            </a:r>
            <a:r>
              <a:rPr lang="en-US" sz="1800" baseline="0" dirty="0" smtClean="0"/>
              <a:t> – whether those collections are made up of Images, Audio, Video – or a mixture of all three</a:t>
            </a:r>
          </a:p>
          <a:p>
            <a:pPr marL="285750" indent="-285750">
              <a:buFontTx/>
              <a:buChar char="•"/>
            </a:pPr>
            <a:r>
              <a:rPr lang="en-US" sz="1800" dirty="0" smtClean="0"/>
              <a:t>Sharing Collection</a:t>
            </a:r>
            <a:r>
              <a:rPr lang="en-US" sz="1800" baseline="0" dirty="0" smtClean="0"/>
              <a:t> Records – catalog data about collections</a:t>
            </a:r>
          </a:p>
          <a:p>
            <a:pPr marL="285750" indent="-285750">
              <a:buFontTx/>
              <a:buChar char="•"/>
            </a:pPr>
            <a:r>
              <a:rPr lang="en-US" sz="1800" baseline="0" dirty="0" smtClean="0"/>
              <a:t>Encouraging reuse and participation around collections.</a:t>
            </a:r>
          </a:p>
          <a:p>
            <a:pPr marL="285750" indent="-285750">
              <a:buFontTx/>
              <a:buChar char="•"/>
            </a:pPr>
            <a:endParaRPr lang="en-US" sz="1800" baseline="0" dirty="0" smtClean="0"/>
          </a:p>
          <a:p>
            <a:r>
              <a:rPr lang="en-US" sz="1800" baseline="0" dirty="0" smtClean="0"/>
              <a:t>For information read the </a:t>
            </a:r>
            <a:r>
              <a:rPr lang="en-US" sz="1200" b="0" i="0" u="none" strike="noStrike" kern="1200" baseline="0" dirty="0" smtClean="0">
                <a:solidFill>
                  <a:schemeClr val="tx1"/>
                </a:solidFill>
                <a:latin typeface="+mn-lt"/>
                <a:ea typeface="+mn-ea"/>
                <a:cs typeface="+mn-cs"/>
              </a:rPr>
              <a:t>2014  </a:t>
            </a:r>
            <a:r>
              <a:rPr lang="en-US" sz="1200" b="0" i="1" u="none" strike="noStrike" kern="1200" baseline="0" dirty="0" smtClean="0">
                <a:solidFill>
                  <a:schemeClr val="tx1"/>
                </a:solidFill>
                <a:latin typeface="+mn-lt"/>
                <a:ea typeface="+mn-ea"/>
                <a:cs typeface="+mn-cs"/>
              </a:rPr>
              <a:t>Innovation Study: Challenges and Opportunities for Australia's Galleries, Libraries, Archives and Museums</a:t>
            </a:r>
            <a:r>
              <a:rPr lang="en-US" sz="1200" b="0" i="0" u="none" strike="noStrike" kern="1200" baseline="0" dirty="0" smtClean="0">
                <a:solidFill>
                  <a:schemeClr val="tx1"/>
                </a:solidFill>
                <a:latin typeface="+mn-lt"/>
                <a:ea typeface="+mn-ea"/>
                <a:cs typeface="+mn-cs"/>
              </a:rPr>
              <a:t> report referenced at the end of the presentation</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Creative Commons is a global nonprofit organization with staff and affiliates across the world.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CCs mission is to make it easy for individuals and institutions to access, build on, and help grow the public commons of cultural, educational, and scientific works – that has existed for thousands of years.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Locally, the </a:t>
            </a:r>
            <a:r>
              <a:rPr lang="en-US" sz="1800" baseline="0" dirty="0" err="1" smtClean="0"/>
              <a:t>CCau</a:t>
            </a:r>
            <a:r>
              <a:rPr lang="en-US" sz="1800" baseline="0" dirty="0" smtClean="0"/>
              <a:t> affiliate is made up of </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QUT- GLAM sector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AusGOAL- Government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National Copyright Unit- education</a:t>
            </a:r>
          </a:p>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2</a:t>
            </a:fld>
            <a:endParaRPr lang="en-US"/>
          </a:p>
        </p:txBody>
      </p:sp>
    </p:spTree>
    <p:extLst>
      <p:ext uri="{BB962C8B-B14F-4D97-AF65-F5344CB8AC3E}">
        <p14:creationId xmlns:p14="http://schemas.microsoft.com/office/powerpoint/2010/main" val="273286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indent="0">
              <a:buFontTx/>
              <a:buNone/>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following digital collection examples  highlight engagement all three of these aspirations…</a:t>
            </a:r>
            <a:endParaRPr lang="en-US" sz="180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20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indent="0">
              <a:buFontTx/>
              <a:buNone/>
            </a:pPr>
            <a:r>
              <a:rPr lang="en-US" sz="1800" dirty="0" smtClean="0"/>
              <a:t>This</a:t>
            </a:r>
            <a:r>
              <a:rPr lang="en-US" sz="1800" baseline="0" dirty="0" smtClean="0"/>
              <a:t> is a much cited example because of its </a:t>
            </a:r>
            <a:r>
              <a:rPr lang="en-US" sz="1800" u="sng" baseline="0" dirty="0" smtClean="0"/>
              <a:t>international impact on museum sharing practices</a:t>
            </a:r>
            <a:r>
              <a:rPr lang="en-US" sz="1800" baseline="0" dirty="0" smtClean="0"/>
              <a:t>…</a:t>
            </a:r>
          </a:p>
          <a:p>
            <a:pPr marL="0" indent="0">
              <a:buFontTx/>
              <a:buNone/>
            </a:pPr>
            <a:r>
              <a:rPr lang="en-US" sz="1800" baseline="0" dirty="0" smtClean="0"/>
              <a:t> </a:t>
            </a:r>
          </a:p>
          <a:p>
            <a:pPr marL="0" indent="0">
              <a:buFontTx/>
              <a:buNone/>
            </a:pPr>
            <a:r>
              <a:rPr lang="en-US" sz="1800" baseline="0" dirty="0" smtClean="0"/>
              <a:t>The </a:t>
            </a:r>
            <a:r>
              <a:rPr lang="en-US" sz="1800" baseline="0" dirty="0" err="1" smtClean="0"/>
              <a:t>Rijskmuseum</a:t>
            </a:r>
            <a:r>
              <a:rPr lang="en-US" sz="1800" baseline="0" dirty="0" smtClean="0"/>
              <a:t> is the </a:t>
            </a:r>
            <a:r>
              <a:rPr lang="en-US" sz="1800" dirty="0" smtClean="0"/>
              <a:t>Dutch National Museum in the The</a:t>
            </a:r>
            <a:r>
              <a:rPr lang="en-US" sz="1800" baseline="0" dirty="0" smtClean="0"/>
              <a:t> Netherlands, founded 1800, with a focus on art and history. It contains many of the original artworks of European masters such as Rembrandt and Vermeer, in addition to high resolution images of these and other original artworks</a:t>
            </a:r>
          </a:p>
          <a:p>
            <a:pPr marL="285750" indent="-285750">
              <a:buFontTx/>
              <a:buChar char="•"/>
            </a:pPr>
            <a:r>
              <a:rPr lang="en-US" sz="1800" baseline="0" dirty="0" smtClean="0"/>
              <a:t>For 10 years, from 2003-2013, much of the physical museum was closed for renovations, but it had 1 million physical items that it wanted to exhibit in some way – so the museum decided to release 150,000 images of its public domain collection to the public</a:t>
            </a:r>
          </a:p>
          <a:p>
            <a:pPr marL="285750" indent="-285750">
              <a:buFontTx/>
              <a:buChar char="•"/>
            </a:pPr>
            <a:r>
              <a:rPr lang="en-US" sz="1800" baseline="0" dirty="0" smtClean="0"/>
              <a:t>At first the museum was hesitant, but their marketing </a:t>
            </a:r>
            <a:r>
              <a:rPr lang="en-US" sz="1800" baseline="0" dirty="0" err="1" smtClean="0"/>
              <a:t>dept</a:t>
            </a:r>
            <a:r>
              <a:rPr lang="en-US" sz="1800" baseline="0" dirty="0" smtClean="0"/>
              <a:t> really pushed for release of the images, arguing that they had to keep the public engaged throughout the renovation period and that it would also be a way to extend the reach of the museum beyond the small space it had to showcase during this period of time.</a:t>
            </a:r>
          </a:p>
          <a:p>
            <a:pPr marL="285750" indent="-2857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21</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baseline="0" dirty="0" smtClean="0"/>
              <a:t>They released 150,000 high resolution images as large as 200MB into the public domain using CC0. They abided by the principle of unrestricted access to the digital public domain – as in the U.S., faithful digital reproductions of PD works are considered PD in Europe.* </a:t>
            </a:r>
          </a:p>
          <a:p>
            <a:endParaRPr lang="en-US" sz="1800" baseline="0" dirty="0" smtClean="0"/>
          </a:p>
          <a:p>
            <a:pPr marL="0" indent="0">
              <a:buFontTx/>
              <a:buNone/>
            </a:pPr>
            <a:r>
              <a:rPr lang="en-US" sz="1800" baseline="0" dirty="0" smtClean="0"/>
              <a:t> …………………………………………………………………………………………………………………………………………………………………………………………………….</a:t>
            </a:r>
          </a:p>
          <a:p>
            <a:pPr marL="0" indent="0">
              <a:buFontTx/>
              <a:buNone/>
            </a:pPr>
            <a:r>
              <a:rPr lang="en-US" sz="1800" baseline="0" dirty="0" smtClean="0"/>
              <a:t>*</a:t>
            </a:r>
            <a:r>
              <a:rPr lang="en-US" sz="1800" dirty="0" smtClean="0"/>
              <a:t>In Australia this issue has yet to be considered. At its heart is the question as to what constitutes originality for the purpose of copyright.</a:t>
            </a:r>
          </a:p>
          <a:p>
            <a:pPr marL="0" indent="0">
              <a:buFontTx/>
              <a:buNone/>
            </a:pPr>
            <a:r>
              <a:rPr lang="en-US" sz="1800" baseline="0" dirty="0" smtClean="0"/>
              <a:t>See http://www.artslaw.com.au/articles/entry/photo-reproduction-of-artworks/</a:t>
            </a:r>
          </a:p>
          <a:p>
            <a:pPr marL="0" indent="0">
              <a:buFontTx/>
              <a:buNone/>
            </a:pPr>
            <a:endParaRPr lang="en-US" sz="1800" baseline="0" dirty="0" smtClean="0"/>
          </a:p>
          <a:p>
            <a:pPr marL="0" indent="0">
              <a:buFontTx/>
              <a:buNone/>
            </a:pPr>
            <a:endParaRPr lang="en-US" sz="1800" dirty="0" smtClean="0"/>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22</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dirty="0" smtClean="0"/>
              <a:t>This is a story about</a:t>
            </a:r>
            <a:r>
              <a:rPr lang="en-US" sz="1800" baseline="0" dirty="0" smtClean="0"/>
              <a:t> increased comfort with open licensing of collection…</a:t>
            </a:r>
          </a:p>
          <a:p>
            <a:r>
              <a:rPr lang="en-US" sz="1800" dirty="0" smtClean="0"/>
              <a:t>The Brooklyn Museum </a:t>
            </a:r>
            <a:r>
              <a:rPr lang="en-US" sz="1800" baseline="0" dirty="0" smtClean="0"/>
              <a:t>has a very interesting story behind its use of CC. BM’s mission has always been about </a:t>
            </a:r>
            <a:r>
              <a:rPr lang="en-US" sz="1800" u="sng" baseline="0" dirty="0" smtClean="0"/>
              <a:t>growing community and visitor experience</a:t>
            </a:r>
            <a:r>
              <a:rPr lang="en-US" sz="1800" baseline="0" dirty="0" smtClean="0"/>
              <a:t>, so in 2004 they wanted to extend that to their online presence. They decided to CC license </a:t>
            </a:r>
          </a:p>
          <a:p>
            <a:pPr marL="285750" indent="-285750">
              <a:buFont typeface="Arial" panose="020B0604020202020204" pitchFamily="34" charset="0"/>
              <a:buChar char="•"/>
            </a:pPr>
            <a:r>
              <a:rPr lang="en-US" sz="1800" baseline="0" dirty="0" smtClean="0"/>
              <a:t>to </a:t>
            </a:r>
            <a:r>
              <a:rPr lang="en-US" sz="1800" u="sng" baseline="0" dirty="0" smtClean="0"/>
              <a:t>images and text </a:t>
            </a:r>
            <a:r>
              <a:rPr lang="en-US" sz="1800" baseline="0" dirty="0" smtClean="0"/>
              <a:t>they owned on their website to encourage user engagement; and, </a:t>
            </a:r>
          </a:p>
          <a:p>
            <a:pPr marL="285750" indent="-285750">
              <a:buFont typeface="Arial" panose="020B0604020202020204" pitchFamily="34" charset="0"/>
              <a:buChar char="•"/>
            </a:pPr>
            <a:r>
              <a:rPr lang="en-US" sz="1800" baseline="0" dirty="0" smtClean="0"/>
              <a:t>To images collection of public domain works. </a:t>
            </a:r>
          </a:p>
          <a:p>
            <a:pPr marL="285750" indent="-285750">
              <a:buFont typeface="Arial" panose="020B0604020202020204" pitchFamily="34" charset="0"/>
              <a:buChar char="•"/>
            </a:pPr>
            <a:endParaRPr lang="en-US" sz="1800" baseline="0" dirty="0" smtClean="0"/>
          </a:p>
          <a:p>
            <a:pPr marL="0" indent="0">
              <a:buFont typeface="Arial" panose="020B0604020202020204" pitchFamily="34" charset="0"/>
              <a:buNone/>
            </a:pPr>
            <a:r>
              <a:rPr lang="en-US" sz="1800" baseline="0" dirty="0" smtClean="0"/>
              <a:t>Initially they opted to use CC BY-NC-ND the most restrictive CC license. They had a great experience, so </a:t>
            </a:r>
          </a:p>
          <a:p>
            <a:pPr marL="285750" indent="-285750">
              <a:buFont typeface="Arial" panose="020B0604020202020204" pitchFamily="34" charset="0"/>
              <a:buChar char="•"/>
            </a:pPr>
            <a:r>
              <a:rPr lang="en-US" sz="1800" baseline="0" dirty="0" smtClean="0"/>
              <a:t>in 2010, they decided to allow derivatives by moving to CC BY-NC. Having a further great experience, </a:t>
            </a:r>
          </a:p>
          <a:p>
            <a:pPr marL="285750" indent="-285750">
              <a:buFont typeface="Arial" panose="020B0604020202020204" pitchFamily="34" charset="0"/>
              <a:buChar char="•"/>
            </a:pPr>
            <a:r>
              <a:rPr lang="en-US" sz="1800" baseline="0" dirty="0" smtClean="0"/>
              <a:t>they moved to the most open license, CC BY. </a:t>
            </a:r>
          </a:p>
          <a:p>
            <a:pPr marL="285750" indent="-285750">
              <a:buFont typeface="Arial" panose="020B0604020202020204" pitchFamily="34" charset="0"/>
              <a:buChar char="•"/>
            </a:pPr>
            <a:r>
              <a:rPr lang="en-US" sz="1800" baseline="0" dirty="0" smtClean="0"/>
              <a:t>And where the object contained in the image is in the public domain, they have identified that the image itself is also under “no known copyright restrictions” – in line with their contributions to Flickr Commons.</a:t>
            </a:r>
          </a:p>
        </p:txBody>
      </p:sp>
      <p:sp>
        <p:nvSpPr>
          <p:cNvPr id="4" name="Slide Number Placeholder 3"/>
          <p:cNvSpPr>
            <a:spLocks noGrp="1"/>
          </p:cNvSpPr>
          <p:nvPr>
            <p:ph type="sldNum" sz="quarter" idx="10"/>
          </p:nvPr>
        </p:nvSpPr>
        <p:spPr/>
        <p:txBody>
          <a:bodyPr/>
          <a:lstStyle/>
          <a:p>
            <a:fld id="{89F0D3AB-7FF9-814E-93F2-9CB08391943E}" type="slidenum">
              <a:rPr lang="en-US" smtClean="0"/>
              <a:t>23</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baseline="0" dirty="0" smtClean="0"/>
          </a:p>
          <a:p>
            <a:pPr marL="0" indent="0">
              <a:buFont typeface="Arial" panose="020B0604020202020204" pitchFamily="34" charset="0"/>
              <a:buNone/>
            </a:pPr>
            <a:r>
              <a:rPr lang="en-US" sz="1800" baseline="0" dirty="0" smtClean="0"/>
              <a:t>Both Rijksmuseum and Brooklyn are examples how to leverage open licensed digital collections </a:t>
            </a:r>
          </a:p>
          <a:p>
            <a:pPr marL="0" indent="0">
              <a:buFont typeface="Arial" panose="020B0604020202020204" pitchFamily="34" charset="0"/>
              <a:buNone/>
            </a:pPr>
            <a:endParaRPr lang="en-US" sz="1800" baseline="0" dirty="0" smtClean="0"/>
          </a:p>
          <a:p>
            <a:pPr marL="285750" indent="-285750">
              <a:buFont typeface="Arial" panose="020B0604020202020204" pitchFamily="34" charset="0"/>
              <a:buChar char="•"/>
            </a:pPr>
            <a:r>
              <a:rPr lang="en-US" sz="1800" baseline="0" dirty="0" smtClean="0"/>
              <a:t>as a </a:t>
            </a:r>
            <a:r>
              <a:rPr lang="en-US" sz="1800" u="sng" baseline="0" dirty="0" smtClean="0"/>
              <a:t>promotional</a:t>
            </a:r>
            <a:r>
              <a:rPr lang="en-US" sz="1800" baseline="0" dirty="0" smtClean="0"/>
              <a:t> tool to extend the museum’s reach beyond its own website to other platforms e.g. Wikipedia</a:t>
            </a:r>
          </a:p>
          <a:p>
            <a:pPr marL="285750" indent="-285750">
              <a:buFontTx/>
              <a:buChar char="•"/>
            </a:pPr>
            <a:r>
              <a:rPr lang="en-US" sz="1800" dirty="0" smtClean="0"/>
              <a:t>To </a:t>
            </a:r>
            <a:r>
              <a:rPr lang="en-US" sz="1800" u="sng" dirty="0" smtClean="0"/>
              <a:t>educate</a:t>
            </a:r>
            <a:r>
              <a:rPr lang="en-US" sz="1800" baseline="0" dirty="0" smtClean="0"/>
              <a:t> public about its collection via true color images, accurate metadata</a:t>
            </a:r>
          </a:p>
          <a:p>
            <a:pPr marL="285750" indent="-285750">
              <a:buFontTx/>
              <a:buChar char="•"/>
            </a:pPr>
            <a:r>
              <a:rPr lang="en-US" sz="1800" baseline="0" dirty="0" smtClean="0"/>
              <a:t>They wanted the public to </a:t>
            </a:r>
            <a:r>
              <a:rPr lang="en-US" sz="1800" u="sng" baseline="0" dirty="0" smtClean="0"/>
              <a:t>engage with more than what they had on display</a:t>
            </a:r>
            <a:r>
              <a:rPr lang="en-US" sz="1800" baseline="0" dirty="0" smtClean="0"/>
              <a:t>, </a:t>
            </a:r>
          </a:p>
          <a:p>
            <a:pPr marL="285750" indent="-285750">
              <a:buFontTx/>
              <a:buChar char="•"/>
            </a:pPr>
            <a:r>
              <a:rPr lang="en-US" sz="1800" baseline="0" dirty="0" smtClean="0"/>
              <a:t>A </a:t>
            </a:r>
            <a:r>
              <a:rPr lang="en-US" sz="1800" u="sng" baseline="0" dirty="0" smtClean="0"/>
              <a:t>quality control</a:t>
            </a:r>
            <a:r>
              <a:rPr lang="en-US" sz="1800" baseline="0" dirty="0" smtClean="0"/>
              <a:t> and validation mechanism- downloadable high quality images</a:t>
            </a:r>
          </a:p>
          <a:p>
            <a:pPr marL="285750" indent="-285750">
              <a:buFontTx/>
              <a:buChar char="•"/>
            </a:pPr>
            <a:r>
              <a:rPr lang="en-US" sz="1800" dirty="0" smtClean="0"/>
              <a:t>Best practice collection records include </a:t>
            </a:r>
          </a:p>
          <a:p>
            <a:pPr marL="742950" lvl="1" indent="-285750">
              <a:buFont typeface="Arial" panose="020B0604020202020204" pitchFamily="34" charset="0"/>
              <a:buChar char="•"/>
            </a:pPr>
            <a:r>
              <a:rPr lang="en-US" sz="1800" u="sng" baseline="0" dirty="0" smtClean="0"/>
              <a:t>a very clear rights statements </a:t>
            </a:r>
            <a:r>
              <a:rPr lang="en-US" sz="1800" baseline="0" dirty="0" smtClean="0"/>
              <a:t>that notes that the image is governed by a CC BY license linked to the license deed.</a:t>
            </a:r>
          </a:p>
          <a:p>
            <a:pPr marL="742950" lvl="1" indent="-285750">
              <a:buFont typeface="Arial" panose="020B0604020202020204" pitchFamily="34" charset="0"/>
              <a:buChar char="•"/>
            </a:pPr>
            <a:r>
              <a:rPr lang="en-US" sz="1800" baseline="0" dirty="0" smtClean="0"/>
              <a:t>attribution guidelines </a:t>
            </a:r>
          </a:p>
          <a:p>
            <a:pPr marL="0" indent="0">
              <a:buFontTx/>
              <a:buNone/>
            </a:pPr>
            <a:endParaRPr lang="en-US" sz="1800" baseline="0" dirty="0" smtClean="0"/>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24</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dirty="0" smtClean="0"/>
              <a:t>This is a great example of moving from a digital collection into creative</a:t>
            </a:r>
            <a:r>
              <a:rPr lang="en-US" sz="1800" baseline="0" dirty="0" smtClean="0"/>
              <a:t> re-use…</a:t>
            </a:r>
          </a:p>
          <a:p>
            <a:endParaRPr lang="en-US" sz="1800" dirty="0" smtClean="0"/>
          </a:p>
          <a:p>
            <a:r>
              <a:rPr lang="en-US" sz="1800" dirty="0" smtClean="0"/>
              <a:t>In 2005 NPL launched</a:t>
            </a:r>
            <a:r>
              <a:rPr lang="en-US" sz="1800" baseline="0" dirty="0" smtClean="0"/>
              <a:t> a site called public gallery which contained 275,000 images for its collections. Quoting the NYPL-</a:t>
            </a:r>
          </a:p>
          <a:p>
            <a:endParaRPr lang="en-US" sz="1800" baseline="0" dirty="0" smtClean="0"/>
          </a:p>
          <a:p>
            <a:r>
              <a:rPr lang="en-US" sz="1800" baseline="0" dirty="0" smtClean="0"/>
              <a:t>“</a:t>
            </a:r>
            <a:r>
              <a:rPr lang="en-US" sz="1800" dirty="0" smtClean="0"/>
              <a:t>Over time, however, we reconsidered the purpose of a site showcasing digitized materials to aid in research and spur creative reuse, and we increasingly felt that the concept of a passive "gallery" was insufficient to encompass all that we wanted to accomplish.”</a:t>
            </a:r>
          </a:p>
          <a:p>
            <a:endParaRPr lang="en-US" sz="1800" dirty="0" smtClean="0"/>
          </a:p>
          <a:p>
            <a:r>
              <a:rPr lang="en-US" sz="1800" dirty="0" smtClean="0"/>
              <a:t>In 2013, they launched their </a:t>
            </a:r>
            <a:r>
              <a:rPr lang="en-US" sz="1800" u="sng" dirty="0" smtClean="0"/>
              <a:t>Digital Collections site</a:t>
            </a:r>
            <a:r>
              <a:rPr lang="en-US" sz="1800" u="sng" baseline="0" dirty="0" smtClean="0"/>
              <a:t> </a:t>
            </a:r>
            <a:r>
              <a:rPr lang="en-US" sz="1800" dirty="0" smtClean="0"/>
              <a:t>http://digitalcollections.nypl.org/about</a:t>
            </a:r>
          </a:p>
          <a:p>
            <a:endParaRPr lang="en-US" sz="1800" dirty="0" smtClean="0"/>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25</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This is a great example of user engagement-  engaging</a:t>
            </a:r>
            <a:r>
              <a:rPr lang="en-US" sz="1200" baseline="0" dirty="0" smtClean="0"/>
              <a:t> and enlisting </a:t>
            </a:r>
            <a:r>
              <a:rPr lang="en-US" sz="1200" dirty="0" smtClean="0"/>
              <a:t>the public to assist in the project-</a:t>
            </a:r>
          </a:p>
          <a:p>
            <a:endParaRPr lang="en-US" baseline="0" dirty="0" smtClean="0"/>
          </a:p>
          <a:p>
            <a:r>
              <a:rPr lang="en-US" dirty="0" smtClean="0"/>
              <a:t>This app is the latest in a series of public-facing tools</a:t>
            </a:r>
            <a:r>
              <a:rPr lang="en-US" baseline="0" dirty="0" smtClean="0"/>
              <a:t> which are used to create new works for the digital collection-</a:t>
            </a:r>
            <a:endParaRPr lang="en-US" dirty="0" smtClean="0"/>
          </a:p>
          <a:p>
            <a:endParaRPr lang="en-US" dirty="0" smtClean="0"/>
          </a:p>
          <a:p>
            <a:r>
              <a:rPr lang="en-US" dirty="0" smtClean="0"/>
              <a:t>“We're training computers to do the heavy lifting, and then distributing the remaining quality control tasks to smart, motivated citizens. The goal? To produce a comprehensive directory of old New York (or, as we like to think of it, a time machine).</a:t>
            </a:r>
            <a:r>
              <a:rPr lang="en-US" baseline="0" dirty="0" smtClean="0"/>
              <a:t> </a:t>
            </a:r>
            <a:r>
              <a:rPr lang="en-US" dirty="0" smtClean="0"/>
              <a:t>With that information organized and searchable, we can ask new kinds of questions about history. It will allow our interfaces to drop pins accurately on digital maps when you search for a forgotten place. It will allow you to explore a city's past on foot with your mobile device, 'checking in' to ghostly establishments (Empire State Building, meet Waldorf-Astoria Hotel). And it will allow us to link other historical documents to those places: archival records, old newspapers, business directories, photographs, restaurant menus, theater playbills etc., opening up new ways to research, learn, and discover the past.”</a:t>
            </a:r>
          </a:p>
          <a:p>
            <a:endParaRPr lang="en-US" dirty="0" smtClean="0"/>
          </a:p>
          <a:p>
            <a:r>
              <a:rPr lang="en-US" dirty="0" smtClean="0"/>
              <a:t>By participating in this project, you agree that any copyrightable content you submit shall be subject to a </a:t>
            </a:r>
            <a:r>
              <a:rPr lang="en-US" dirty="0" smtClean="0">
                <a:hlinkClick r:id="rId3"/>
              </a:rPr>
              <a:t>Creative Commons CC0 1.0 Universal Public Domain Dedication</a:t>
            </a:r>
            <a:endParaRPr lang="en-AU" dirty="0"/>
          </a:p>
        </p:txBody>
      </p:sp>
      <p:sp>
        <p:nvSpPr>
          <p:cNvPr id="4" name="Slide Number Placeholder 3"/>
          <p:cNvSpPr>
            <a:spLocks noGrp="1"/>
          </p:cNvSpPr>
          <p:nvPr>
            <p:ph type="sldNum" sz="quarter" idx="10"/>
          </p:nvPr>
        </p:nvSpPr>
        <p:spPr/>
        <p:txBody>
          <a:bodyPr/>
          <a:lstStyle/>
          <a:p>
            <a:fld id="{89F0D3AB-7FF9-814E-93F2-9CB08391943E}" type="slidenum">
              <a:rPr lang="en-US" smtClean="0"/>
              <a:t>26</a:t>
            </a:fld>
            <a:endParaRPr lang="en-US"/>
          </a:p>
        </p:txBody>
      </p:sp>
    </p:spTree>
    <p:extLst>
      <p:ext uri="{BB962C8B-B14F-4D97-AF65-F5344CB8AC3E}">
        <p14:creationId xmlns:p14="http://schemas.microsoft.com/office/powerpoint/2010/main" val="2135402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dirty="0" smtClean="0"/>
              <a:t>Powerhouse Museum</a:t>
            </a:r>
            <a:r>
              <a:rPr lang="en-US" sz="1800" baseline="0" dirty="0" smtClean="0"/>
              <a:t> approach displays the same aspiration to make collections open through licensing…</a:t>
            </a:r>
            <a:endParaRPr lang="en-US" sz="1800" dirty="0" smtClean="0"/>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800" dirty="0" smtClean="0">
                <a:latin typeface="Helvetica Neue"/>
                <a:cs typeface="Helvetica Neue"/>
              </a:rPr>
              <a:t>1</a:t>
            </a:r>
            <a:r>
              <a:rPr lang="en-US" sz="1800" baseline="30000" dirty="0" smtClean="0">
                <a:latin typeface="Helvetica Neue"/>
                <a:cs typeface="Helvetica Neue"/>
              </a:rPr>
              <a:t>st</a:t>
            </a:r>
            <a:r>
              <a:rPr lang="en-US" sz="1800" dirty="0" smtClean="0">
                <a:latin typeface="Helvetica Neue"/>
                <a:cs typeface="Helvetica Neue"/>
              </a:rPr>
              <a:t> museum in the world to share images on Flickr Commons-</a:t>
            </a:r>
            <a:r>
              <a:rPr lang="en-US" sz="1800" baseline="0" dirty="0" smtClean="0">
                <a:latin typeface="Helvetica Neue"/>
                <a:cs typeface="Helvetica Neue"/>
              </a:rPr>
              <a:t> </a:t>
            </a:r>
            <a:r>
              <a:rPr lang="en-US" sz="1800" dirty="0" smtClean="0"/>
              <a:t>‘Photo of the Day’</a:t>
            </a:r>
            <a:r>
              <a:rPr lang="en-US" sz="1800" baseline="0" dirty="0" smtClean="0"/>
              <a:t> via Flickr- “</a:t>
            </a:r>
            <a:r>
              <a:rPr lang="en-US" sz="1800" dirty="0" smtClean="0"/>
              <a:t>it allows photographers and other creators to choose different licensing options.”</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800" dirty="0" smtClean="0"/>
              <a:t>a suite of digital</a:t>
            </a:r>
            <a:r>
              <a:rPr lang="en-US" sz="1800" baseline="0" dirty="0" smtClean="0"/>
              <a:t> </a:t>
            </a:r>
            <a:r>
              <a:rPr lang="en-US" sz="1800" dirty="0" smtClean="0"/>
              <a:t>educational materials for children under the banner of ‘Play’</a:t>
            </a:r>
            <a:r>
              <a:rPr lang="en-US" sz="1800" baseline="0" dirty="0" smtClean="0"/>
              <a:t>- designed to enhance an </a:t>
            </a:r>
            <a:r>
              <a:rPr lang="en-US" sz="1800" u="sng" baseline="0" dirty="0" smtClean="0"/>
              <a:t>actual visit </a:t>
            </a:r>
            <a:r>
              <a:rPr lang="en-US" sz="1800" baseline="0" dirty="0" smtClean="0"/>
              <a:t>to the museum- “</a:t>
            </a:r>
            <a:r>
              <a:rPr lang="en-US" sz="1800" dirty="0" smtClean="0"/>
              <a:t>Creative Commons also provides a means for us to encourage the use of these in schools without teachers needing to be fearful of paying CAL fees for their use”</a:t>
            </a:r>
          </a:p>
          <a:p>
            <a:endParaRPr lang="en-US" sz="1800" dirty="0" smtClean="0"/>
          </a:p>
          <a:p>
            <a:r>
              <a:rPr lang="en-US" sz="1800" dirty="0" smtClean="0"/>
              <a:t>The museum uses a mix of rights to collection- full copyright, ‘no known copyright,’ and CC BY-NC-ND licence</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27</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 visually stunning App </a:t>
            </a:r>
            <a:r>
              <a:rPr lang="en-US" sz="1200" dirty="0" smtClean="0">
                <a:latin typeface="Helvetica Neue"/>
                <a:cs typeface="Helvetica Neue"/>
              </a:rPr>
              <a:t>‘Electronic </a:t>
            </a:r>
            <a:r>
              <a:rPr lang="en-US" sz="1200" dirty="0" err="1" smtClean="0">
                <a:latin typeface="Helvetica Neue"/>
                <a:cs typeface="Helvetica Neue"/>
              </a:rPr>
              <a:t>Swatchbook</a:t>
            </a:r>
            <a:r>
              <a:rPr lang="en-US" sz="1200" dirty="0" smtClean="0">
                <a:latin typeface="Helvetica Neue"/>
                <a:cs typeface="Helvetica Neue"/>
              </a:rPr>
              <a:t>’-</a:t>
            </a:r>
            <a:r>
              <a:rPr lang="en-US" sz="1200" baseline="0" dirty="0" smtClean="0">
                <a:latin typeface="Helvetica Neue"/>
                <a:cs typeface="Helvetica Neue"/>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Swatchbooks</a:t>
            </a:r>
            <a:r>
              <a:rPr lang="en-US" sz="1200" dirty="0" smtClean="0"/>
              <a:t>, </a:t>
            </a:r>
            <a:r>
              <a:rPr lang="en-US" sz="1200" dirty="0" err="1" smtClean="0"/>
              <a:t>digitised</a:t>
            </a:r>
            <a:r>
              <a:rPr lang="en-US" sz="1200" dirty="0" smtClean="0"/>
              <a:t> from the museums collections of fabric designs, braids and laces from 1830s to 1920.</a:t>
            </a:r>
            <a:r>
              <a:rPr lang="en-US" sz="1200" baseline="0" dirty="0" smtClean="0"/>
              <a:t> </a:t>
            </a:r>
            <a:r>
              <a:rPr lang="en-US" sz="1200" dirty="0" smtClean="0">
                <a:latin typeface="Helvetica Neue"/>
              </a:rPr>
              <a:t>Clear rights statement “</a:t>
            </a:r>
            <a:r>
              <a:rPr lang="en-US" sz="1200" dirty="0" smtClean="0">
                <a:latin typeface="Helvetica Neue"/>
                <a:cs typeface="Helvetica Neue"/>
              </a:rPr>
              <a:t>All in the public domain (in Australia)”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Neue"/>
              </a:rPr>
              <a:t>"Through this site we are providing access to this rich resource for future generations of designers“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Powered by sophisticated, purpose built Search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Helvetica Neue"/>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Neue"/>
              </a:rPr>
              <a:t>Actively encourages engagement and participation-</a:t>
            </a:r>
            <a:r>
              <a:rPr lang="en-US" sz="1200" baseline="0" dirty="0" smtClean="0">
                <a:latin typeface="Helvetica Neue"/>
              </a:rPr>
              <a:t> </a:t>
            </a:r>
            <a:r>
              <a:rPr lang="en-US" sz="1200" dirty="0" smtClean="0">
                <a:latin typeface="Helvetica Neue"/>
              </a:rPr>
              <a:t>tagging of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Helvetica Neue"/>
            </a:endParaRPr>
          </a:p>
          <a:p>
            <a:endParaRPr lang="en-AU" dirty="0" smtClean="0"/>
          </a:p>
          <a:p>
            <a:r>
              <a:rPr lang="en-AU" dirty="0" smtClean="0"/>
              <a:t>Refer to : </a:t>
            </a:r>
            <a:r>
              <a:rPr lang="en-AU" dirty="0" err="1" smtClean="0"/>
              <a:t>Dearnley</a:t>
            </a:r>
            <a:r>
              <a:rPr lang="en-AU" dirty="0" smtClean="0"/>
              <a:t> article “</a:t>
            </a:r>
            <a:r>
              <a:rPr lang="en-US" sz="1200" b="0" i="0" kern="1200" dirty="0" smtClean="0">
                <a:solidFill>
                  <a:schemeClr val="tx1"/>
                </a:solidFill>
                <a:effectLst/>
                <a:latin typeface="+mn-lt"/>
                <a:ea typeface="+mn-ea"/>
                <a:cs typeface="+mn-cs"/>
              </a:rPr>
              <a:t>It provides details on the lessons learned and suggests best practices for API development in the cultural sector.”</a:t>
            </a:r>
            <a:endParaRPr lang="en-AU"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28</a:t>
            </a:fld>
            <a:endParaRPr lang="en-US"/>
          </a:p>
        </p:txBody>
      </p:sp>
    </p:spTree>
    <p:extLst>
      <p:ext uri="{BB962C8B-B14F-4D97-AF65-F5344CB8AC3E}">
        <p14:creationId xmlns:p14="http://schemas.microsoft.com/office/powerpoint/2010/main" val="2635160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History SA</a:t>
            </a:r>
            <a:r>
              <a:rPr lang="en-AU" baseline="0" dirty="0" smtClean="0"/>
              <a:t> is a case study for </a:t>
            </a:r>
            <a:r>
              <a:rPr lang="en-AU" dirty="0" smtClean="0"/>
              <a:t>using the AusGOAL</a:t>
            </a:r>
            <a:r>
              <a:rPr lang="en-AU" baseline="0" dirty="0" smtClean="0"/>
              <a:t> (Australian Governments Open Access &amp; licensing) framework to implement open access to digital collections…</a:t>
            </a:r>
          </a:p>
          <a:p>
            <a:r>
              <a:rPr lang="en-AU" baseline="0" dirty="0" smtClean="0"/>
              <a:t>[say something about AusGOAL? - have asked Baden]</a:t>
            </a:r>
            <a:endParaRPr lang="en-AU" dirty="0"/>
          </a:p>
        </p:txBody>
      </p:sp>
      <p:sp>
        <p:nvSpPr>
          <p:cNvPr id="4" name="Slide Number Placeholder 3"/>
          <p:cNvSpPr>
            <a:spLocks noGrp="1"/>
          </p:cNvSpPr>
          <p:nvPr>
            <p:ph type="sldNum" sz="quarter" idx="10"/>
          </p:nvPr>
        </p:nvSpPr>
        <p:spPr/>
        <p:txBody>
          <a:bodyPr/>
          <a:lstStyle/>
          <a:p>
            <a:fld id="{89F0D3AB-7FF9-814E-93F2-9CB08391943E}" type="slidenum">
              <a:rPr lang="en-US" smtClean="0"/>
              <a:t>29</a:t>
            </a:fld>
            <a:endParaRPr lang="en-US"/>
          </a:p>
        </p:txBody>
      </p:sp>
    </p:spTree>
    <p:extLst>
      <p:ext uri="{BB962C8B-B14F-4D97-AF65-F5344CB8AC3E}">
        <p14:creationId xmlns:p14="http://schemas.microsoft.com/office/powerpoint/2010/main" val="242250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CC filled the gap between “all rights reserved” and the public domain. Before CC, a creator could either reserve all rights or give them all way. With CC, a creator can now maintain their copyright, while granting certain reuse permissions to the public.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r>
              <a:rPr lang="en-US" sz="1800" dirty="0" smtClean="0"/>
              <a:t>To</a:t>
            </a:r>
            <a:r>
              <a:rPr lang="en-US" sz="1800" baseline="0" dirty="0" smtClean="0"/>
              <a:t> facilitate safekeeping and widespread growth of the commons, CC developed a simple, standardized and legally robust set of tools that allows institutions and individuals to grant © permissions to their works. Before CC, there was no standardized way to do this.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z="1800" smtClean="0"/>
              <a:t>3</a:t>
            </a:fld>
            <a:endParaRPr lang="en-US" sz="1800"/>
          </a:p>
        </p:txBody>
      </p:sp>
    </p:spTree>
    <p:extLst>
      <p:ext uri="{BB962C8B-B14F-4D97-AF65-F5344CB8AC3E}">
        <p14:creationId xmlns:p14="http://schemas.microsoft.com/office/powerpoint/2010/main" val="3311795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indent="0">
              <a:buFontTx/>
              <a:buNone/>
            </a:pPr>
            <a:r>
              <a:rPr lang="en-US" sz="1800" dirty="0" smtClean="0"/>
              <a:t>These</a:t>
            </a:r>
            <a:r>
              <a:rPr lang="en-US" sz="1800" baseline="0" dirty="0" smtClean="0"/>
              <a:t> are just a few illustrative and inspiring examples of using CC to open up digital collections. Sharing digital collections and collection records naturally leads to engaging and growing users, in addition to bringing wider exposure to collections.</a:t>
            </a:r>
          </a:p>
          <a:p>
            <a:pPr marL="0" indent="0">
              <a:buFontTx/>
              <a:buNone/>
            </a:pPr>
            <a:endParaRPr lang="en-US" sz="1800" baseline="0" dirty="0" smtClean="0"/>
          </a:p>
          <a:p>
            <a:pPr marL="0" indent="0">
              <a:buFontTx/>
              <a:buNone/>
            </a:pPr>
            <a:endParaRPr lang="en-US" sz="180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30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indent="0">
              <a:buFont typeface="Wingdings" charset="2"/>
              <a:buNone/>
            </a:pPr>
            <a:r>
              <a:rPr lang="en-US" sz="1800" dirty="0" smtClean="0">
                <a:latin typeface="Helvetica Neue"/>
                <a:cs typeface="Helvetica Neue"/>
              </a:rPr>
              <a:t>Benefits</a:t>
            </a:r>
            <a:r>
              <a:rPr lang="en-US" sz="1800" baseline="0" dirty="0" smtClean="0">
                <a:latin typeface="Helvetica Neue"/>
                <a:cs typeface="Helvetica Neue"/>
              </a:rPr>
              <a:t> of open </a:t>
            </a:r>
            <a:r>
              <a:rPr lang="en-US" sz="1800" baseline="0" dirty="0" err="1" smtClean="0">
                <a:latin typeface="Helvetica Neue"/>
                <a:cs typeface="Helvetica Neue"/>
              </a:rPr>
              <a:t>licenced</a:t>
            </a:r>
            <a:r>
              <a:rPr lang="en-US" sz="1800" baseline="0" dirty="0" smtClean="0">
                <a:latin typeface="Helvetica Neue"/>
                <a:cs typeface="Helvetica Neue"/>
              </a:rPr>
              <a:t> digital collections </a:t>
            </a:r>
          </a:p>
          <a:p>
            <a:pPr marL="285750" indent="-285750">
              <a:buFont typeface="Arial" panose="020B0604020202020204" pitchFamily="34" charset="0"/>
              <a:buChar char="•"/>
            </a:pPr>
            <a:r>
              <a:rPr lang="en-US" sz="1800" dirty="0" smtClean="0">
                <a:latin typeface="Helvetica Neue"/>
                <a:cs typeface="Helvetica Neue"/>
              </a:rPr>
              <a:t>Promotional &amp; educational tool</a:t>
            </a:r>
          </a:p>
          <a:p>
            <a:pPr marL="285750" indent="-285750">
              <a:buFont typeface="Arial" panose="020B0604020202020204" pitchFamily="34" charset="0"/>
              <a:buChar char="•"/>
            </a:pPr>
            <a:r>
              <a:rPr lang="en-US" sz="1800" dirty="0" smtClean="0">
                <a:latin typeface="Helvetica Neue"/>
                <a:cs typeface="Helvetica Neue"/>
              </a:rPr>
              <a:t>Increases reach + impact of  collection</a:t>
            </a:r>
          </a:p>
          <a:p>
            <a:pPr marL="285750" indent="-285750">
              <a:buFont typeface="Arial" panose="020B0604020202020204" pitchFamily="34" charset="0"/>
              <a:buChar char="•"/>
            </a:pPr>
            <a:r>
              <a:rPr lang="en-US" sz="1800" dirty="0" smtClean="0">
                <a:latin typeface="Helvetica Neue"/>
                <a:cs typeface="Helvetica Neue"/>
              </a:rPr>
              <a:t>Goodwill w/public, creative industries</a:t>
            </a:r>
          </a:p>
          <a:p>
            <a:pPr marL="285750" indent="-285750">
              <a:buFont typeface="Arial" panose="020B0604020202020204" pitchFamily="34" charset="0"/>
              <a:buChar char="•"/>
            </a:pPr>
            <a:r>
              <a:rPr lang="en-US" sz="1800" dirty="0" smtClean="0">
                <a:latin typeface="Helvetica Neue"/>
                <a:cs typeface="Helvetica Neue"/>
              </a:rPr>
              <a:t>Enable unexpected, creative &amp; delightful results </a:t>
            </a:r>
          </a:p>
          <a:p>
            <a:pPr marL="285750" indent="-285750">
              <a:buFont typeface="Arial" panose="020B0604020202020204" pitchFamily="34" charset="0"/>
              <a:buChar char="•"/>
            </a:pPr>
            <a:r>
              <a:rPr lang="en-US" sz="1800" dirty="0" smtClean="0">
                <a:latin typeface="Helvetica Neue"/>
                <a:cs typeface="Helvetica Neue"/>
              </a:rPr>
              <a:t>Lead to refocusing of resources, new funding + revenue models</a:t>
            </a:r>
          </a:p>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31</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These</a:t>
            </a:r>
            <a:r>
              <a:rPr lang="en-AU" baseline="0" dirty="0" smtClean="0"/>
              <a:t> are useful reading and relevant assistance for open licensing</a:t>
            </a:r>
            <a:endParaRPr lang="en-AU" dirty="0"/>
          </a:p>
        </p:txBody>
      </p:sp>
      <p:sp>
        <p:nvSpPr>
          <p:cNvPr id="4" name="Slide Number Placeholder 3"/>
          <p:cNvSpPr>
            <a:spLocks noGrp="1"/>
          </p:cNvSpPr>
          <p:nvPr>
            <p:ph type="sldNum" sz="quarter" idx="10"/>
          </p:nvPr>
        </p:nvSpPr>
        <p:spPr/>
        <p:txBody>
          <a:bodyPr/>
          <a:lstStyle/>
          <a:p>
            <a:fld id="{89F0D3AB-7FF9-814E-93F2-9CB08391943E}" type="slidenum">
              <a:rPr lang="en-US" smtClean="0"/>
              <a:t>32</a:t>
            </a:fld>
            <a:endParaRPr lang="en-US"/>
          </a:p>
        </p:txBody>
      </p:sp>
    </p:spTree>
    <p:extLst>
      <p:ext uri="{BB962C8B-B14F-4D97-AF65-F5344CB8AC3E}">
        <p14:creationId xmlns:p14="http://schemas.microsoft.com/office/powerpoint/2010/main" val="212651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33</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baseline="0" dirty="0" smtClean="0"/>
              <a:t>CC provides six copyright licenses, free of charge, for any entity to use. </a:t>
            </a:r>
          </a:p>
          <a:p>
            <a:r>
              <a:rPr lang="en-US" sz="1800" baseline="0" dirty="0" smtClean="0"/>
              <a:t>With all the licences </a:t>
            </a:r>
          </a:p>
          <a:p>
            <a:pPr marL="285750" indent="-285750">
              <a:buFont typeface="Arial" panose="020B0604020202020204" pitchFamily="34" charset="0"/>
              <a:buChar char="•"/>
            </a:pPr>
            <a:r>
              <a:rPr lang="en-US" sz="1800" baseline="0" dirty="0" smtClean="0"/>
              <a:t>the owner retains copyright, and </a:t>
            </a:r>
          </a:p>
          <a:p>
            <a:pPr marL="285750" indent="-285750">
              <a:buFont typeface="Arial" panose="020B0604020202020204" pitchFamily="34" charset="0"/>
              <a:buChar char="•"/>
            </a:pPr>
            <a:r>
              <a:rPr lang="en-US" sz="1800" baseline="0" dirty="0" smtClean="0"/>
              <a:t>all of our licenses require attribution to the copyright owner. </a:t>
            </a:r>
          </a:p>
          <a:p>
            <a:pPr marL="285750" indent="-285750">
              <a:buFont typeface="Arial" panose="020B0604020202020204" pitchFamily="34" charset="0"/>
              <a:buChar char="•"/>
            </a:pPr>
            <a:endParaRPr lang="en-US" sz="1800" baseline="0" dirty="0" smtClean="0"/>
          </a:p>
          <a:p>
            <a:pPr marL="0" indent="0">
              <a:buFont typeface="Arial" panose="020B0604020202020204" pitchFamily="34" charset="0"/>
              <a:buNone/>
            </a:pPr>
            <a:r>
              <a:rPr lang="en-US" sz="1800" baseline="0" dirty="0" smtClean="0"/>
              <a:t>But some of these licences </a:t>
            </a:r>
          </a:p>
          <a:p>
            <a:pPr marL="285750" indent="-285750">
              <a:buFont typeface="Arial" panose="020B0604020202020204" pitchFamily="34" charset="0"/>
              <a:buChar char="•"/>
            </a:pPr>
            <a:r>
              <a:rPr lang="en-US" sz="1800" baseline="0" dirty="0" smtClean="0"/>
              <a:t>grant commercial uses while others reserve commercial uses; </a:t>
            </a:r>
          </a:p>
          <a:p>
            <a:pPr marL="285750" indent="-285750">
              <a:buFont typeface="Arial" panose="020B0604020202020204" pitchFamily="34" charset="0"/>
              <a:buChar char="•"/>
            </a:pPr>
            <a:r>
              <a:rPr lang="en-US" sz="1800" baseline="0" dirty="0" smtClean="0"/>
              <a:t>some grant derivative uses while others reserve the right to remix, translate or build upon the material. </a:t>
            </a:r>
          </a:p>
        </p:txBody>
      </p:sp>
      <p:sp>
        <p:nvSpPr>
          <p:cNvPr id="4" name="Slide Number Placeholder 3"/>
          <p:cNvSpPr>
            <a:spLocks noGrp="1"/>
          </p:cNvSpPr>
          <p:nvPr>
            <p:ph type="sldNum" sz="quarter" idx="10"/>
          </p:nvPr>
        </p:nvSpPr>
        <p:spPr/>
        <p:txBody>
          <a:bodyPr/>
          <a:lstStyle/>
          <a:p>
            <a:fld id="{89F0D3AB-7FF9-814E-93F2-9CB08391943E}" type="slidenum">
              <a:rPr lang="en-US" sz="1800" smtClean="0"/>
              <a:t>4</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a:spcBef>
                <a:spcPct val="0"/>
              </a:spcBef>
              <a:buSzPct val="25000"/>
            </a:pPr>
            <a:r>
              <a:rPr lang="en-US" sz="1800" dirty="0" smtClean="0"/>
              <a:t>This is achieved through </a:t>
            </a:r>
            <a:r>
              <a:rPr lang="en-US" sz="1800" baseline="0" dirty="0" smtClean="0"/>
              <a:t>four elements: </a:t>
            </a:r>
            <a:r>
              <a:rPr lang="en-US" sz="1800" dirty="0" smtClean="0">
                <a:latin typeface="Calibri" charset="0"/>
                <a:cs typeface="Calibri" charset="0"/>
                <a:sym typeface="Calibri" charset="0"/>
              </a:rPr>
              <a:t>Attribution, ShareAlike, Noncommercial, and No derivatives.</a:t>
            </a:r>
            <a:r>
              <a:rPr lang="en-US" sz="1800" baseline="0" dirty="0" smtClean="0">
                <a:latin typeface="Calibri" charset="0"/>
                <a:cs typeface="Calibri" charset="0"/>
                <a:sym typeface="Calibri" charset="0"/>
              </a:rPr>
              <a:t> </a:t>
            </a:r>
          </a:p>
          <a:p>
            <a:pPr>
              <a:spcBef>
                <a:spcPct val="0"/>
              </a:spcBef>
              <a:buSzPct val="25000"/>
            </a:pPr>
            <a:r>
              <a:rPr lang="en-US" sz="1800" baseline="0" dirty="0" smtClean="0">
                <a:latin typeface="Calibri" charset="0"/>
                <a:cs typeface="Calibri" charset="0"/>
                <a:sym typeface="Calibri" charset="0"/>
              </a:rPr>
              <a:t>All licenses contain the basic element of Attribution, on</a:t>
            </a:r>
            <a:r>
              <a:rPr lang="en-US" sz="1800" dirty="0" smtClean="0">
                <a:latin typeface="Calibri" charset="0"/>
                <a:cs typeface="Calibri" charset="0"/>
                <a:sym typeface="Calibri" charset="0"/>
              </a:rPr>
              <a:t> top of which you can choose to apply one or more of the additional three conditions.  </a:t>
            </a:r>
          </a:p>
          <a:p>
            <a:pPr>
              <a:spcBef>
                <a:spcPct val="0"/>
              </a:spcBef>
            </a:pPr>
            <a:endParaRPr lang="en-US" sz="1800" dirty="0" smtClean="0">
              <a:latin typeface="Calibri" charset="0"/>
              <a:cs typeface="Calibri" charset="0"/>
              <a:sym typeface="Calibri" charset="0"/>
            </a:endParaRPr>
          </a:p>
          <a:p>
            <a:pPr>
              <a:spcBef>
                <a:spcPct val="0"/>
              </a:spcBef>
              <a:buSzPct val="25000"/>
            </a:pPr>
            <a:r>
              <a:rPr lang="en-US" sz="1800" dirty="0" smtClean="0">
                <a:latin typeface="Calibri" charset="0"/>
                <a:cs typeface="Calibri" charset="0"/>
                <a:sym typeface="Calibri" charset="0"/>
              </a:rPr>
              <a:t>For example:</a:t>
            </a:r>
          </a:p>
          <a:p>
            <a:pPr>
              <a:spcBef>
                <a:spcPct val="0"/>
              </a:spcBef>
              <a:buSzPct val="25000"/>
            </a:pPr>
            <a:r>
              <a:rPr lang="en-US" sz="1800" dirty="0" smtClean="0">
                <a:latin typeface="Calibri" charset="0"/>
                <a:cs typeface="Calibri" charset="0"/>
                <a:sym typeface="Calibri" charset="0"/>
              </a:rPr>
              <a:t>- If you want to prohibit commercial uses, you would add the non-commercial condition</a:t>
            </a:r>
          </a:p>
          <a:p>
            <a:pPr>
              <a:spcBef>
                <a:spcPct val="0"/>
              </a:spcBef>
              <a:buSzPct val="25000"/>
            </a:pPr>
            <a:r>
              <a:rPr lang="en-US" sz="1800" dirty="0" smtClean="0">
                <a:latin typeface="Calibri" charset="0"/>
                <a:cs typeface="Calibri" charset="0"/>
                <a:sym typeface="Calibri" charset="0"/>
              </a:rPr>
              <a:t>- If you want to require that downstream users also license</a:t>
            </a:r>
            <a:r>
              <a:rPr lang="en-US" sz="1800" baseline="0" dirty="0" smtClean="0">
                <a:latin typeface="Calibri" charset="0"/>
                <a:cs typeface="Calibri" charset="0"/>
                <a:sym typeface="Calibri" charset="0"/>
              </a:rPr>
              <a:t> </a:t>
            </a:r>
            <a:r>
              <a:rPr lang="en-US" sz="1800" dirty="0" smtClean="0">
                <a:latin typeface="Calibri" charset="0"/>
                <a:cs typeface="Calibri" charset="0"/>
                <a:sym typeface="Calibri" charset="0"/>
              </a:rPr>
              <a:t>their adaptation of your work under the same conditions, you would add the </a:t>
            </a:r>
            <a:r>
              <a:rPr lang="en-US" sz="1800" dirty="0" err="1" smtClean="0">
                <a:latin typeface="Calibri" charset="0"/>
                <a:cs typeface="Calibri" charset="0"/>
                <a:sym typeface="Calibri" charset="0"/>
              </a:rPr>
              <a:t>sharealike</a:t>
            </a:r>
            <a:r>
              <a:rPr lang="en-US" sz="1800" dirty="0" smtClean="0">
                <a:latin typeface="Calibri" charset="0"/>
                <a:cs typeface="Calibri" charset="0"/>
                <a:sym typeface="Calibri" charset="0"/>
              </a:rPr>
              <a:t> condition</a:t>
            </a:r>
          </a:p>
          <a:p>
            <a:pPr>
              <a:spcBef>
                <a:spcPct val="0"/>
              </a:spcBef>
              <a:buSzPct val="25000"/>
            </a:pPr>
            <a:r>
              <a:rPr lang="en-US" sz="1800" dirty="0" smtClean="0">
                <a:latin typeface="Calibri" charset="0"/>
                <a:cs typeface="Calibri" charset="0"/>
                <a:sym typeface="Calibri" charset="0"/>
              </a:rPr>
              <a:t>- If you want your work to be redistributed “as-is” or verbatim, you would add the no derivatives condition</a:t>
            </a:r>
          </a:p>
        </p:txBody>
      </p:sp>
      <p:sp>
        <p:nvSpPr>
          <p:cNvPr id="4" name="Slide Number Placeholder 3"/>
          <p:cNvSpPr>
            <a:spLocks noGrp="1"/>
          </p:cNvSpPr>
          <p:nvPr>
            <p:ph type="sldNum" sz="quarter" idx="10"/>
          </p:nvPr>
        </p:nvSpPr>
        <p:spPr/>
        <p:txBody>
          <a:bodyPr/>
          <a:lstStyle/>
          <a:p>
            <a:fld id="{89F0D3AB-7FF9-814E-93F2-9CB08391943E}" type="slidenum">
              <a:rPr lang="en-US" sz="1800" smtClean="0"/>
              <a:t>5</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baseline="0" dirty="0" smtClean="0"/>
              <a:t>These four license elements can be combined in six ways, resulting in Six CC licenses. </a:t>
            </a:r>
          </a:p>
          <a:p>
            <a:r>
              <a:rPr lang="en-US" sz="1800" baseline="0" dirty="0" smtClean="0"/>
              <a:t>They are featured here on a spectrum of the most open or permissive  license, which is CC Attribution, to the most restrictive license, which is CC Attribution-Noncommercial-</a:t>
            </a:r>
            <a:r>
              <a:rPr lang="en-US" sz="1800" baseline="0" dirty="0" err="1" smtClean="0"/>
              <a:t>NoDerivatives</a:t>
            </a:r>
            <a:r>
              <a:rPr lang="en-US" sz="1800" baseline="0" dirty="0" smtClean="0"/>
              <a:t>.</a:t>
            </a:r>
          </a:p>
          <a:p>
            <a:endParaRPr lang="en-US" sz="1800" baseline="0" dirty="0" smtClean="0"/>
          </a:p>
          <a:p>
            <a:r>
              <a:rPr lang="en-US" sz="1800" baseline="0" dirty="0" smtClean="0"/>
              <a:t>In addition to the licenses, CC offers two public domain tool.  In terms of “open-ness” at the top is CC0, the public domain dedication </a:t>
            </a:r>
            <a:r>
              <a:rPr lang="en-US" sz="1800" u="sng" baseline="0" dirty="0" smtClean="0"/>
              <a:t>tool</a:t>
            </a:r>
            <a:r>
              <a:rPr lang="en-US" sz="1800" baseline="0" dirty="0" smtClean="0"/>
              <a:t>, which is available to those wishing to waive their copyright in a work. CC0 will figure in the examples of museum uses of CC later.</a:t>
            </a:r>
          </a:p>
          <a:p>
            <a:endParaRPr lang="en-US" sz="1800" baseline="0" dirty="0" smtClean="0"/>
          </a:p>
          <a:p>
            <a:r>
              <a:rPr lang="en-US" sz="1800" dirty="0" smtClean="0"/>
              <a:t>The “free cultural Works seal” is applied to the Creative Commons licences that qualify as Free Culture Licenses according to the “Definition</a:t>
            </a:r>
            <a:r>
              <a:rPr lang="en-US" sz="1800" baseline="0" dirty="0" smtClean="0"/>
              <a:t> of Free Cultural” </a:t>
            </a:r>
            <a:r>
              <a:rPr lang="en-US" sz="1800" dirty="0" smtClean="0"/>
              <a:t>which was coined in</a:t>
            </a:r>
            <a:r>
              <a:rPr lang="en-US" sz="1800" baseline="0" dirty="0" smtClean="0"/>
              <a:t> the context of Wikimedia development. </a:t>
            </a:r>
            <a:r>
              <a:rPr lang="en-US" sz="1800" dirty="0" smtClean="0"/>
              <a:t>Public domain is also an acceptable copyright status for free cultural works according to the Definition. </a:t>
            </a:r>
          </a:p>
          <a:p>
            <a:r>
              <a:rPr lang="en-US" sz="1800" dirty="0" smtClean="0"/>
              <a:t>This seal and approval signals an important delineation between less and more restrictive licenses, one that creators and users of content should be aware of</a:t>
            </a:r>
          </a:p>
          <a:p>
            <a:pPr marL="285750" indent="-285750">
              <a:buFont typeface="Arial" panose="020B0604020202020204" pitchFamily="34" charset="0"/>
              <a:buChar char="•"/>
            </a:pPr>
            <a:r>
              <a:rPr lang="en-US" sz="1800" dirty="0" smtClean="0"/>
              <a:t>some important projects accept only freely (as defined) licensed or public domain content, in particular Wikipedia and Wikimedia sites, which use the Definition of Free Cultural Works in their licensing guidelines</a:t>
            </a:r>
          </a:p>
          <a:p>
            <a:pPr marL="0" indent="0">
              <a:buFont typeface="Arial" panose="020B0604020202020204" pitchFamily="34" charset="0"/>
              <a:buNone/>
            </a:pPr>
            <a:r>
              <a:rPr lang="en-US" sz="1800" baseline="0" dirty="0" smtClean="0"/>
              <a:t>………………………………………………………………………………………….</a:t>
            </a:r>
          </a:p>
          <a:p>
            <a:pPr marL="0" indent="0">
              <a:buFont typeface="Arial" panose="020B0604020202020204" pitchFamily="34" charset="0"/>
              <a:buNone/>
            </a:pPr>
            <a:r>
              <a:rPr lang="en-US" sz="1800" dirty="0" smtClean="0"/>
              <a:t>A free cultural work must not restrict any particular kind of use-</a:t>
            </a:r>
          </a:p>
          <a:p>
            <a:pPr marL="342900" indent="-342900">
              <a:buFont typeface="+mj-lt"/>
              <a:buAutoNum type="arabicPeriod"/>
            </a:pPr>
            <a:r>
              <a:rPr lang="en-US" sz="1800" u="sng" baseline="0" dirty="0" smtClean="0"/>
              <a:t>Freedom</a:t>
            </a:r>
            <a:r>
              <a:rPr lang="en-US" sz="1800" baseline="0" dirty="0" smtClean="0"/>
              <a:t> to use the work itself</a:t>
            </a:r>
          </a:p>
          <a:p>
            <a:pPr marL="342900" indent="-342900">
              <a:buFont typeface="+mj-lt"/>
              <a:buAutoNum type="arabicPeriod"/>
            </a:pPr>
            <a:r>
              <a:rPr lang="en-US" sz="1800" baseline="0" dirty="0" smtClean="0"/>
              <a:t>Freedom to use the information in the work for any purpose</a:t>
            </a:r>
          </a:p>
          <a:p>
            <a:pPr marL="342900" indent="-342900">
              <a:buFont typeface="+mj-lt"/>
              <a:buAutoNum type="arabicPeriod"/>
            </a:pPr>
            <a:r>
              <a:rPr lang="en-US" sz="1800" b="0" dirty="0" smtClean="0"/>
              <a:t>Freedom to share copies of the work for any purpose</a:t>
            </a:r>
          </a:p>
          <a:p>
            <a:pPr marL="342900" indent="-342900">
              <a:buFont typeface="+mj-lt"/>
              <a:buAutoNum type="arabicPeriod"/>
            </a:pPr>
            <a:r>
              <a:rPr lang="en-US" sz="1800" b="0" dirty="0" smtClean="0"/>
              <a:t>Freedom to make and share remixes and other derivatives for any purpose</a:t>
            </a:r>
          </a:p>
          <a:p>
            <a:pPr marL="0" indent="0">
              <a:buFont typeface="Arial" panose="020B0604020202020204" pitchFamily="34" charset="0"/>
              <a:buNone/>
            </a:pPr>
            <a:r>
              <a:rPr lang="en-US" sz="1800" dirty="0" smtClean="0"/>
              <a:t>“Cultural works” is simply the term chosen by Freedom Defined to distinguish non-software works that should be under a free content license rather than a free software license. </a:t>
            </a:r>
          </a:p>
          <a:p>
            <a:pPr marL="0" indent="0">
              <a:buFont typeface="Arial" panose="020B0604020202020204" pitchFamily="34" charset="0"/>
              <a:buNone/>
            </a:pPr>
            <a:r>
              <a:rPr lang="en-US" sz="1800" dirty="0" smtClean="0"/>
              <a:t>https://creativecommons.org/freeworks</a:t>
            </a:r>
          </a:p>
          <a:p>
            <a:pPr marL="0" indent="0">
              <a:buFont typeface="Arial" panose="020B0604020202020204" pitchFamily="34" charset="0"/>
              <a:buNone/>
            </a:pPr>
            <a:endParaRPr lang="en-US" sz="1800" dirty="0" smtClean="0"/>
          </a:p>
          <a:p>
            <a:pPr marL="0" indent="0">
              <a:buFont typeface="Arial" panose="020B0604020202020204" pitchFamily="34" charset="0"/>
              <a:buNone/>
            </a:pPr>
            <a:endParaRPr lang="en-US" sz="1800" baseline="0" dirty="0" smtClean="0"/>
          </a:p>
          <a:p>
            <a:pPr marL="0" indent="0">
              <a:buFont typeface="Arial" panose="020B0604020202020204" pitchFamily="34" charset="0"/>
              <a:buNone/>
            </a:pPr>
            <a:endParaRPr lang="en-US" sz="1800" b="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6</a:t>
            </a:fld>
            <a:endParaRPr lang="en-US"/>
          </a:p>
        </p:txBody>
      </p:sp>
    </p:spTree>
    <p:extLst>
      <p:ext uri="{BB962C8B-B14F-4D97-AF65-F5344CB8AC3E}">
        <p14:creationId xmlns:p14="http://schemas.microsoft.com/office/powerpoint/2010/main" val="805442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 ZERO = you waiving all of YOUR rights so that you have zero rights left in a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 zero is a tool for you to waive all of your copyrights in a work, effectively dedicating it to the public domain. In this sense, CC0 is often called the public domain dedication tool.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 ZERO </a:t>
            </a:r>
            <a:r>
              <a:rPr lang="en-US" b="1" dirty="0" smtClean="0"/>
              <a:t>Examples of Use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pPr marL="171450" indent="-171450">
              <a:buFont typeface="Arial" panose="020B0604020202020204" pitchFamily="34" charset="0"/>
              <a:buChar char="•"/>
            </a:pPr>
            <a:r>
              <a:rPr lang="en-US" dirty="0" err="1" smtClean="0"/>
              <a:t>Europeana</a:t>
            </a:r>
            <a:r>
              <a:rPr lang="en-US" dirty="0" smtClean="0"/>
              <a:t> — Europe’s digital library — </a:t>
            </a:r>
            <a:r>
              <a:rPr lang="en-US" dirty="0" smtClean="0">
                <a:hlinkClick r:id="rId3"/>
              </a:rPr>
              <a:t>releases its metadata into the public domain using CC0</a:t>
            </a:r>
            <a:r>
              <a:rPr lang="en-US" dirty="0" smtClean="0"/>
              <a:t>. </a:t>
            </a:r>
          </a:p>
          <a:p>
            <a:pPr marL="171450" indent="-171450">
              <a:buFont typeface="Arial" panose="020B0604020202020204" pitchFamily="34" charset="0"/>
              <a:buChar char="•"/>
            </a:pPr>
            <a:r>
              <a:rPr lang="en-US" b="1" dirty="0" err="1" smtClean="0">
                <a:hlinkClick r:id="rId4"/>
              </a:rPr>
              <a:t>Figshare</a:t>
            </a:r>
            <a:r>
              <a:rPr lang="en-US" b="1" dirty="0" smtClean="0"/>
              <a:t>- </a:t>
            </a:r>
            <a:r>
              <a:rPr lang="en-US" dirty="0" err="1" smtClean="0"/>
              <a:t>figshare</a:t>
            </a:r>
            <a:r>
              <a:rPr lang="en-US" dirty="0" smtClean="0"/>
              <a:t> allows researchers to publish all of their research outputs in an easily citable, searchable, shareable manner. </a:t>
            </a:r>
            <a:r>
              <a:rPr lang="en-US" dirty="0" err="1" smtClean="0"/>
              <a:t>Figshare</a:t>
            </a:r>
            <a:r>
              <a:rPr lang="en-US" dirty="0" smtClean="0"/>
              <a:t> has adopted CC0 as the default tool for researchers to share their datasets.</a:t>
            </a:r>
          </a:p>
          <a:p>
            <a:pPr marL="171450" indent="-171450">
              <a:buFont typeface="Arial" panose="020B0604020202020204" pitchFamily="34" charset="0"/>
              <a:buChar char="•"/>
            </a:pPr>
            <a:r>
              <a:rPr lang="en-US" dirty="0" smtClean="0"/>
              <a:t>Open Goldberg Variations- http://www.opengoldbergvariations.org/ - before OGV- public domain recordings of Bach’s Goldberg Variations were hard to find, even though the scores themselves are in the public domain.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1" dirty="0"/>
          </a:p>
        </p:txBody>
      </p:sp>
    </p:spTree>
    <p:extLst>
      <p:ext uri="{BB962C8B-B14F-4D97-AF65-F5344CB8AC3E}">
        <p14:creationId xmlns:p14="http://schemas.microsoft.com/office/powerpoint/2010/main" val="42209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CC0 has a legal code beneath it, because it’s a tool for creators to use to relinquish their rights to a work, and you need a legal mechanism to do that. </a:t>
            </a:r>
          </a:p>
          <a:p>
            <a:endParaRPr lang="en-US" b="1" baseline="0" dirty="0" smtClean="0"/>
          </a:p>
        </p:txBody>
      </p:sp>
    </p:spTree>
    <p:extLst>
      <p:ext uri="{BB962C8B-B14F-4D97-AF65-F5344CB8AC3E}">
        <p14:creationId xmlns:p14="http://schemas.microsoft.com/office/powerpoint/2010/main" val="202686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Public Domain Mark is for marking</a:t>
            </a:r>
            <a:r>
              <a:rPr lang="en-US" baseline="0" dirty="0" smtClean="0"/>
              <a:t> works that are already in the public domain.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public domain mark is mainly used by institutions to mark materials archived from hundreds of years ago-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Wikimedia Commons uses the PD mark  -</a:t>
            </a:r>
            <a:r>
              <a:rPr lang="en-AU" dirty="0" smtClean="0">
                <a:solidFill>
                  <a:srgbClr val="FF0000"/>
                </a:solidFill>
                <a:effectLst/>
              </a:rPr>
              <a:t>Flickr- stops short of the PD mark- “no known copyright restriction”-https://www.flickr.com/commons/usage/ </a:t>
            </a:r>
          </a:p>
          <a:p>
            <a:pPr marL="0" marR="0" indent="0" algn="l" defTabSz="457200" rtl="0" eaLnBrk="1" fontAlgn="auto" latinLnBrk="0" hangingPunct="1">
              <a:lnSpc>
                <a:spcPct val="100000"/>
              </a:lnSpc>
              <a:spcBef>
                <a:spcPts val="0"/>
              </a:spcBef>
              <a:spcAft>
                <a:spcPts val="0"/>
              </a:spcAft>
              <a:buClrTx/>
              <a:buSzTx/>
              <a:buFontTx/>
              <a:buNone/>
              <a:tabLst/>
              <a:defRPr/>
            </a:pPr>
            <a:endParaRPr lang="en-AU" dirty="0" smtClean="0">
              <a:solidFill>
                <a:srgbClr val="FF0000"/>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the U.S., any work </a:t>
            </a:r>
            <a:r>
              <a:rPr lang="en-US" sz="1200" b="1" kern="1200" dirty="0" smtClean="0">
                <a:solidFill>
                  <a:schemeClr val="tx1"/>
                </a:solidFill>
                <a:latin typeface="+mn-lt"/>
                <a:ea typeface="+mn-ea"/>
                <a:cs typeface="+mn-cs"/>
              </a:rPr>
              <a:t>published before January 1, 1923</a:t>
            </a:r>
            <a:r>
              <a:rPr lang="en-US" sz="1200" b="0" kern="120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anywhere in the world</a:t>
            </a:r>
            <a:r>
              <a:rPr lang="en-US" sz="1200" b="0" i="0" kern="1200" baseline="30000" dirty="0" smtClean="0">
                <a:solidFill>
                  <a:schemeClr val="tx1"/>
                </a:solidFill>
                <a:latin typeface="+mn-lt"/>
                <a:ea typeface="+mn-ea"/>
                <a:cs typeface="+mn-cs"/>
              </a:rPr>
              <a:t>[1]</a:t>
            </a:r>
            <a:r>
              <a:rPr lang="en-US" sz="1200" b="0" i="0" kern="1200" baseline="0" dirty="0" smtClean="0">
                <a:solidFill>
                  <a:schemeClr val="tx1"/>
                </a:solidFill>
                <a:latin typeface="+mn-lt"/>
                <a:ea typeface="+mn-ea"/>
                <a:cs typeface="+mn-cs"/>
              </a:rPr>
              <a:t> is in the </a:t>
            </a:r>
            <a:r>
              <a:rPr lang="en-US" sz="1200" b="1" i="0" kern="1200" baseline="0" dirty="0" smtClean="0">
                <a:solidFill>
                  <a:schemeClr val="tx1"/>
                </a:solidFill>
                <a:latin typeface="+mn-lt"/>
                <a:ea typeface="+mn-ea"/>
                <a:cs typeface="+mn-cs"/>
              </a:rPr>
              <a:t>public domain</a:t>
            </a:r>
            <a:r>
              <a:rPr lang="en-US" sz="1200" b="0" i="0" kern="1200" baseline="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latin typeface="+mn-lt"/>
                <a:ea typeface="+mn-ea"/>
                <a:cs typeface="+mn-cs"/>
              </a:rPr>
              <a:t>Other countries are </a:t>
            </a:r>
            <a:r>
              <a:rPr lang="en-US" sz="1200" b="0" i="1" kern="1200" baseline="0" dirty="0" smtClean="0">
                <a:solidFill>
                  <a:schemeClr val="tx1"/>
                </a:solidFill>
                <a:latin typeface="+mn-lt"/>
                <a:ea typeface="+mn-ea"/>
                <a:cs typeface="+mn-cs"/>
              </a:rPr>
              <a:t>not</a:t>
            </a:r>
            <a:r>
              <a:rPr lang="en-US" sz="1200" b="0" i="0" kern="1200" baseline="0" dirty="0" smtClean="0">
                <a:solidFill>
                  <a:schemeClr val="tx1"/>
                </a:solidFill>
                <a:latin typeface="+mn-lt"/>
                <a:ea typeface="+mn-ea"/>
                <a:cs typeface="+mn-cs"/>
              </a:rPr>
              <a:t> bound to that 1923 date, though. http://en.wikipedia.org/wiki/Wikipedia:Public_domain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ACC information sheet “Duration of copyright” includes a very useful “public domain” table”.</a:t>
            </a:r>
            <a:endParaRPr lang="en-US" sz="1200" b="0" i="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endParaRPr lang="en-US" dirty="0"/>
          </a:p>
        </p:txBody>
      </p:sp>
    </p:spTree>
    <p:extLst>
      <p:ext uri="{BB962C8B-B14F-4D97-AF65-F5344CB8AC3E}">
        <p14:creationId xmlns:p14="http://schemas.microsoft.com/office/powerpoint/2010/main" val="42209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8842FD-1251-1447-8EC8-A923A57B7B83}" type="datetimeFigureOut">
              <a:rPr lang="en-US" smtClean="0"/>
              <a:t>1/09/2015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8842FD-1251-1447-8EC8-A923A57B7B83}" type="datetimeFigureOut">
              <a:rPr lang="en-US" smtClean="0"/>
              <a:t>1/09/2015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842FD-1251-1447-8EC8-A923A57B7B83}" type="datetimeFigureOut">
              <a:rPr lang="en-US" smtClean="0"/>
              <a:t>1/09/2015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842FD-1251-1447-8EC8-A923A57B7B83}" type="datetimeFigureOut">
              <a:rPr lang="en-US" smtClean="0"/>
              <a:t>1/09/2015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1E53-2EE1-6347-83DF-3A41DF2F9F93}"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3">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3">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creativecommons.org/publicdomain/zero/1.0/"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web.archive.org/web/http:/icommons.au"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NCCC8JJKnN4?feature=player_embedded" TargetMode="External"/><Relationship Id="rId5" Type="http://schemas.openxmlformats.org/officeDocument/2006/relationships/hyperlink" Target="http://web.archive.org/web/http:/icommons.au"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nla.gov.au/openpublish/index.php/nlasp/article/viewFile/1035/130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ausgoal.gov.au" TargetMode="External"/><Relationship Id="rId5" Type="http://schemas.openxmlformats.org/officeDocument/2006/relationships/hyperlink" Target="http://opendatahandbook.org/en/" TargetMode="External"/><Relationship Id="rId4" Type="http://schemas.openxmlformats.org/officeDocument/2006/relationships/hyperlink" Target="http://museumsaustralia.org.au/userfiles/file/GLAM_Innovation_Study_September2014-Report_Final_accessible.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slideshare.net/janeatcc/cc-cultural-heritage"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www.library.qut.edu.au/about/contact/n_quatermass.jsp" TargetMode="External"/><Relationship Id="rId5" Type="http://schemas.openxmlformats.org/officeDocument/2006/relationships/hyperlink" Target="http://creativecommons.org/licenses/by/2.0/" TargetMode="External"/><Relationship Id="rId4" Type="http://schemas.openxmlformats.org/officeDocument/2006/relationships/hyperlink" Target="http://www.slideshare.net/janeatcc?utm_campaign=profiletracking&amp;utm_medium=sssite&amp;utm_source=ssslidevie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553" y="231210"/>
            <a:ext cx="4663030" cy="466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3" descr="Creative Commons logo whit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95" y="3321251"/>
            <a:ext cx="8801601" cy="3890211"/>
          </a:xfrm>
          <a:prstGeom prst="rect">
            <a:avLst/>
          </a:prstGeom>
        </p:spPr>
      </p:pic>
      <p:sp>
        <p:nvSpPr>
          <p:cNvPr id="5" name="Rectangle 4"/>
          <p:cNvSpPr>
            <a:spLocks noChangeArrowheads="1"/>
          </p:cNvSpPr>
          <p:nvPr/>
        </p:nvSpPr>
        <p:spPr bwMode="auto">
          <a:xfrm>
            <a:off x="249548" y="2528209"/>
            <a:ext cx="8693926" cy="424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r>
              <a:rPr lang="en-US" sz="5400" dirty="0" smtClean="0">
                <a:solidFill>
                  <a:srgbClr val="34B4C8"/>
                </a:solidFill>
                <a:latin typeface="Helvetica Neue"/>
                <a:cs typeface="Helvetica Neue"/>
              </a:rPr>
              <a:t>&amp; Digital Collections</a:t>
            </a:r>
          </a:p>
        </p:txBody>
      </p:sp>
    </p:spTree>
    <p:extLst>
      <p:ext uri="{BB962C8B-B14F-4D97-AF65-F5344CB8AC3E}">
        <p14:creationId xmlns:p14="http://schemas.microsoft.com/office/powerpoint/2010/main" val="301183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593"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4923" t="4024" r="4769" b="8765"/>
          <a:stretch/>
        </p:blipFill>
        <p:spPr bwMode="auto">
          <a:xfrm>
            <a:off x="17528" y="0"/>
            <a:ext cx="9170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4853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289" y="670639"/>
            <a:ext cx="4215944" cy="545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2554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859" y="185496"/>
            <a:ext cx="5592131" cy="6645194"/>
          </a:xfrm>
          <a:prstGeom prst="rect">
            <a:avLst/>
          </a:prstGeom>
        </p:spPr>
      </p:pic>
      <p:sp>
        <p:nvSpPr>
          <p:cNvPr id="112" name="Shape 112"/>
          <p:cNvSpPr>
            <a:spLocks noChangeArrowheads="1"/>
          </p:cNvSpPr>
          <p:nvPr/>
        </p:nvSpPr>
        <p:spPr bwMode="auto">
          <a:xfrm>
            <a:off x="892175" y="563563"/>
            <a:ext cx="741203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buSzPct val="25000"/>
            </a:pPr>
            <a:r>
              <a:rPr lang="en-US" sz="3000">
                <a:solidFill>
                  <a:srgbClr val="FFFFFF"/>
                </a:solidFill>
                <a:latin typeface="Lato" charset="0"/>
                <a:cs typeface="Lato" charset="0"/>
                <a:sym typeface="Lato" charset="0"/>
              </a:rPr>
              <a:t>
</a:t>
            </a:r>
          </a:p>
        </p:txBody>
      </p:sp>
      <p:sp>
        <p:nvSpPr>
          <p:cNvPr id="22531" name="Shape 114"/>
          <p:cNvSpPr>
            <a:spLocks noChangeArrowheads="1"/>
          </p:cNvSpPr>
          <p:nvPr/>
        </p:nvSpPr>
        <p:spPr bwMode="auto">
          <a:xfrm>
            <a:off x="-44450" y="2616200"/>
            <a:ext cx="324167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smtClean="0">
                <a:solidFill>
                  <a:srgbClr val="FFFFFF"/>
                </a:solidFill>
                <a:latin typeface="Helvetica Neue"/>
                <a:ea typeface="Helvetica Neue" charset="0"/>
                <a:cs typeface="Helvetica Neue"/>
                <a:sym typeface="Helvetica Neue" charset="0"/>
              </a:rPr>
              <a:t>Legal </a:t>
            </a:r>
            <a:r>
              <a:rPr lang="en-US" sz="3600" b="1" dirty="0">
                <a:solidFill>
                  <a:srgbClr val="FFFFFF"/>
                </a:solidFill>
                <a:latin typeface="Helvetica Neue"/>
                <a:ea typeface="Helvetica Neue" charset="0"/>
                <a:cs typeface="Helvetica Neue"/>
                <a:sym typeface="Helvetica Neue" charset="0"/>
              </a:rPr>
              <a:t>Code</a:t>
            </a:r>
          </a:p>
        </p:txBody>
      </p:sp>
    </p:spTree>
    <p:extLst>
      <p:ext uri="{BB962C8B-B14F-4D97-AF65-F5344CB8AC3E}">
        <p14:creationId xmlns:p14="http://schemas.microsoft.com/office/powerpoint/2010/main" val="399691130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738" y="0"/>
            <a:ext cx="5631735" cy="6858000"/>
          </a:xfrm>
          <a:prstGeom prst="rect">
            <a:avLst/>
          </a:prstGeom>
        </p:spPr>
      </p:pic>
      <p:sp>
        <p:nvSpPr>
          <p:cNvPr id="23554" name="Shape 120"/>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smtClean="0">
                <a:solidFill>
                  <a:srgbClr val="FFFFFF"/>
                </a:solidFill>
                <a:latin typeface="Helvetica Neue"/>
                <a:ea typeface="Helvetica Neue" charset="0"/>
                <a:cs typeface="Helvetica Neue"/>
                <a:sym typeface="Helvetica Neue" charset="0"/>
              </a:rPr>
              <a:t>Plain English</a:t>
            </a:r>
          </a:p>
          <a:p>
            <a:pPr marL="241300" algn="ctr">
              <a:buSzPct val="25000"/>
            </a:pPr>
            <a:r>
              <a:rPr lang="en-US" sz="3600" b="1" dirty="0" smtClean="0">
                <a:solidFill>
                  <a:srgbClr val="FFFFFF"/>
                </a:solidFill>
                <a:latin typeface="Helvetica Neue"/>
                <a:ea typeface="Helvetica Neue" charset="0"/>
                <a:cs typeface="Helvetica Neue"/>
                <a:sym typeface="Helvetica Neue" charset="0"/>
              </a:rPr>
              <a:t>Deed</a:t>
            </a:r>
            <a:endParaRPr lang="en-US" sz="3600" b="1" dirty="0">
              <a:solidFill>
                <a:srgbClr val="FFFFFF"/>
              </a:solidFill>
              <a:latin typeface="Helvetica Neue"/>
              <a:ea typeface="Helvetica Neue" charset="0"/>
              <a:cs typeface="Helvetica Neue"/>
              <a:sym typeface="Helvetica Neue" charset="0"/>
            </a:endParaRPr>
          </a:p>
        </p:txBody>
      </p:sp>
    </p:spTree>
    <p:extLst>
      <p:ext uri="{BB962C8B-B14F-4D97-AF65-F5344CB8AC3E}">
        <p14:creationId xmlns:p14="http://schemas.microsoft.com/office/powerpoint/2010/main" val="187077596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hape 125"/>
          <p:cNvSpPr>
            <a:spLocks noChangeArrowheads="1"/>
          </p:cNvSpPr>
          <p:nvPr/>
        </p:nvSpPr>
        <p:spPr bwMode="auto">
          <a:xfrm>
            <a:off x="2786063" y="9525"/>
            <a:ext cx="6357937" cy="6858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78" name="Shape 126"/>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Machine</a:t>
            </a:r>
          </a:p>
          <a:p>
            <a:pPr marL="241300" algn="ctr">
              <a:buSzPct val="25000"/>
            </a:pPr>
            <a:r>
              <a:rPr lang="en-US" sz="3600" b="1" dirty="0">
                <a:solidFill>
                  <a:srgbClr val="FFFFFF"/>
                </a:solidFill>
                <a:latin typeface="Helvetica Neue"/>
                <a:ea typeface="Helvetica Neue" charset="0"/>
                <a:cs typeface="Helvetica Neue"/>
                <a:sym typeface="Helvetica Neue" charset="0"/>
              </a:rPr>
              <a:t>Readable Metadata</a:t>
            </a:r>
          </a:p>
        </p:txBody>
      </p:sp>
    </p:spTree>
    <p:extLst>
      <p:ext uri="{BB962C8B-B14F-4D97-AF65-F5344CB8AC3E}">
        <p14:creationId xmlns:p14="http://schemas.microsoft.com/office/powerpoint/2010/main" val="91976135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descr="flags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14177"/>
            <a:ext cx="9144000" cy="502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7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
            <a:ext cx="9144000" cy="6746240"/>
          </a:xfrm>
          <a:prstGeom prst="rect">
            <a:avLst/>
          </a:prstGeom>
        </p:spPr>
      </p:pic>
      <p:pic>
        <p:nvPicPr>
          <p:cNvPr id="4" name="Picture 3"/>
          <p:cNvPicPr>
            <a:picLocks noChangeAspect="1"/>
          </p:cNvPicPr>
          <p:nvPr/>
        </p:nvPicPr>
        <p:blipFill>
          <a:blip r:embed="rId3"/>
          <a:stretch>
            <a:fillRect/>
          </a:stretch>
        </p:blipFill>
        <p:spPr>
          <a:xfrm>
            <a:off x="0" y="50800"/>
            <a:ext cx="9144000" cy="6746240"/>
          </a:xfrm>
          <a:prstGeom prst="rect">
            <a:avLst/>
          </a:prstGeom>
        </p:spPr>
      </p:pic>
    </p:spTree>
    <p:extLst>
      <p:ext uri="{BB962C8B-B14F-4D97-AF65-F5344CB8AC3E}">
        <p14:creationId xmlns:p14="http://schemas.microsoft.com/office/powerpoint/2010/main" val="978296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297" b="19955"/>
          <a:stretch/>
        </p:blipFill>
        <p:spPr>
          <a:xfrm>
            <a:off x="0" y="1358899"/>
            <a:ext cx="9144000" cy="184150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83536"/>
            <a:ext cx="9144000" cy="2135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344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230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ü"/>
            </a:pPr>
            <a:r>
              <a:rPr lang="en-US" sz="3600" dirty="0" smtClean="0">
                <a:latin typeface="Helvetica Neue"/>
                <a:cs typeface="Helvetica Neue"/>
              </a:rPr>
              <a:t>CC licenses are robust, built on © law</a:t>
            </a:r>
          </a:p>
          <a:p>
            <a:pPr marL="571500" indent="-571500" algn="l">
              <a:buFont typeface="Wingdings" charset="2"/>
              <a:buChar char="ü"/>
            </a:pPr>
            <a:r>
              <a:rPr lang="en-US" sz="3600" dirty="0" smtClean="0">
                <a:latin typeface="Helvetica Neue"/>
                <a:cs typeface="Helvetica Neue"/>
              </a:rPr>
              <a:t>Clarity and specificity regarding use</a:t>
            </a:r>
          </a:p>
          <a:p>
            <a:pPr marL="571500" indent="-571500" algn="l">
              <a:buFont typeface="Wingdings" charset="2"/>
              <a:buChar char="ü"/>
            </a:pPr>
            <a:r>
              <a:rPr lang="en-US" sz="3600" dirty="0" smtClean="0">
                <a:latin typeface="Helvetica Neue"/>
                <a:cs typeface="Helvetica Neue"/>
              </a:rPr>
              <a:t>Data embedded w/assets; enables browse/search filters</a:t>
            </a: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295776" y="1110575"/>
            <a:ext cx="1447800" cy="1270000"/>
          </a:xfrm>
          <a:prstGeom prst="rect">
            <a:avLst/>
          </a:prstGeom>
        </p:spPr>
      </p:pic>
    </p:spTree>
    <p:extLst>
      <p:ext uri="{BB962C8B-B14F-4D97-AF65-F5344CB8AC3E}">
        <p14:creationId xmlns:p14="http://schemas.microsoft.com/office/powerpoint/2010/main" val="139851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700" y="1880938"/>
            <a:ext cx="8280859" cy="1938992"/>
          </a:xfrm>
          <a:prstGeom prst="rect">
            <a:avLst/>
          </a:prstGeom>
          <a:noFill/>
        </p:spPr>
        <p:txBody>
          <a:bodyPr wrap="square" rtlCol="0">
            <a:spAutoFit/>
          </a:bodyPr>
          <a:lstStyle/>
          <a:p>
            <a:pPr algn="ctr"/>
            <a:endParaRPr lang="en-US" sz="6600" dirty="0" smtClean="0">
              <a:solidFill>
                <a:schemeClr val="accent6">
                  <a:lumMod val="75000"/>
                </a:schemeClr>
              </a:solidFill>
              <a:latin typeface="Helvetica Neue"/>
              <a:cs typeface="Helvetica Neue"/>
            </a:endParaRPr>
          </a:p>
          <a:p>
            <a:r>
              <a:rPr lang="en-US" sz="5400" b="1" dirty="0" smtClean="0">
                <a:latin typeface="Helvetica Neue"/>
                <a:cs typeface="Helvetica Neue"/>
              </a:rPr>
              <a:t>Digital collections</a:t>
            </a:r>
          </a:p>
        </p:txBody>
      </p:sp>
    </p:spTree>
    <p:extLst>
      <p:ext uri="{BB962C8B-B14F-4D97-AF65-F5344CB8AC3E}">
        <p14:creationId xmlns:p14="http://schemas.microsoft.com/office/powerpoint/2010/main" val="2586844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0" y="3760789"/>
            <a:ext cx="11255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15" descr="newccspectru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263777"/>
            <a:ext cx="914400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86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63975" y="4287540"/>
            <a:ext cx="1447800" cy="1270000"/>
          </a:xfrm>
          <a:prstGeom prst="rect">
            <a:avLst/>
          </a:prstGeom>
        </p:spPr>
      </p:pic>
      <p:sp>
        <p:nvSpPr>
          <p:cNvPr id="4" name="Oval 3"/>
          <p:cNvSpPr/>
          <p:nvPr/>
        </p:nvSpPr>
        <p:spPr>
          <a:xfrm>
            <a:off x="215250" y="402068"/>
            <a:ext cx="5989675" cy="5994436"/>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75081" y="400555"/>
            <a:ext cx="5991187" cy="5995949"/>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700" y="2430502"/>
            <a:ext cx="2662381"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Digital </a:t>
            </a:r>
          </a:p>
          <a:p>
            <a:pPr algn="ctr"/>
            <a:r>
              <a:rPr lang="en-US" sz="3600" b="1" dirty="0" smtClean="0">
                <a:latin typeface="Helvetica Neue"/>
                <a:cs typeface="Helvetica Neue"/>
              </a:rPr>
              <a:t>Collections</a:t>
            </a:r>
            <a:endParaRPr lang="en-US" sz="3600" b="1" dirty="0">
              <a:latin typeface="Helvetica Neue"/>
              <a:cs typeface="Helvetica Neue"/>
            </a:endParaRPr>
          </a:p>
        </p:txBody>
      </p:sp>
      <p:sp>
        <p:nvSpPr>
          <p:cNvPr id="9" name="Rectangle 8"/>
          <p:cNvSpPr/>
          <p:nvPr/>
        </p:nvSpPr>
        <p:spPr>
          <a:xfrm>
            <a:off x="6331927" y="2416254"/>
            <a:ext cx="2414472"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Collection </a:t>
            </a:r>
          </a:p>
          <a:p>
            <a:pPr algn="ctr"/>
            <a:r>
              <a:rPr lang="en-US" sz="3600" b="1" dirty="0" smtClean="0">
                <a:latin typeface="Helvetica Neue"/>
                <a:cs typeface="Helvetica Neue"/>
              </a:rPr>
              <a:t>Records</a:t>
            </a:r>
            <a:endParaRPr lang="en-US" sz="3600" b="1" dirty="0">
              <a:latin typeface="Helvetica Neue"/>
              <a:cs typeface="Helvetica Neue"/>
            </a:endParaRPr>
          </a:p>
        </p:txBody>
      </p:sp>
      <p:sp>
        <p:nvSpPr>
          <p:cNvPr id="10" name="Rectangle 9"/>
          <p:cNvSpPr/>
          <p:nvPr/>
        </p:nvSpPr>
        <p:spPr>
          <a:xfrm>
            <a:off x="3257713" y="2136338"/>
            <a:ext cx="2723823" cy="1754327"/>
          </a:xfrm>
          <a:prstGeom prst="rect">
            <a:avLst/>
          </a:prstGeom>
        </p:spPr>
        <p:txBody>
          <a:bodyPr wrap="none">
            <a:spAutoFit/>
          </a:bodyPr>
          <a:lstStyle/>
          <a:p>
            <a:pPr algn="ctr"/>
            <a:r>
              <a:rPr lang="en-US" sz="3600" b="1" dirty="0">
                <a:latin typeface="Helvetica Neue"/>
                <a:cs typeface="Helvetica Neue"/>
              </a:rPr>
              <a:t>Engaging </a:t>
            </a:r>
            <a:endParaRPr lang="en-US" sz="3600" b="1" dirty="0" smtClean="0">
              <a:latin typeface="Helvetica Neue"/>
              <a:cs typeface="Helvetica Neue"/>
            </a:endParaRPr>
          </a:p>
          <a:p>
            <a:pPr algn="ctr"/>
            <a:r>
              <a:rPr lang="en-US" sz="3600" b="1" dirty="0" smtClean="0">
                <a:latin typeface="Helvetica Neue"/>
                <a:cs typeface="Helvetica Neue"/>
              </a:rPr>
              <a:t>Users </a:t>
            </a:r>
            <a:r>
              <a:rPr lang="en-US" sz="3600" b="1" dirty="0">
                <a:latin typeface="Helvetica Neue"/>
                <a:cs typeface="Helvetica Neue"/>
              </a:rPr>
              <a:t>+ </a:t>
            </a:r>
            <a:endParaRPr lang="en-US" sz="3600" b="1" dirty="0" smtClean="0">
              <a:latin typeface="Helvetica Neue"/>
              <a:cs typeface="Helvetica Neue"/>
            </a:endParaRPr>
          </a:p>
          <a:p>
            <a:pPr algn="ctr"/>
            <a:r>
              <a:rPr lang="en-US" sz="3600" b="1" dirty="0" smtClean="0">
                <a:latin typeface="Helvetica Neue"/>
                <a:cs typeface="Helvetica Neue"/>
              </a:rPr>
              <a:t>Community</a:t>
            </a:r>
            <a:endParaRPr lang="en-US" sz="3600" b="1" dirty="0">
              <a:latin typeface="Helvetica Neue"/>
              <a:cs typeface="Helvetica Neue"/>
            </a:endParaRPr>
          </a:p>
        </p:txBody>
      </p:sp>
    </p:spTree>
    <p:extLst>
      <p:ext uri="{BB962C8B-B14F-4D97-AF65-F5344CB8AC3E}">
        <p14:creationId xmlns:p14="http://schemas.microsoft.com/office/powerpoint/2010/main" val="3232899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150,000 images of its public domain collection released via CC0</a:t>
            </a:r>
          </a:p>
          <a:p>
            <a:pPr marL="571500" indent="-571500">
              <a:buFont typeface="Wingdings" charset="2"/>
              <a:buChar char="§"/>
            </a:pPr>
            <a:r>
              <a:rPr lang="en-US" sz="3600" dirty="0" smtClean="0">
                <a:latin typeface="Helvetica Neue"/>
                <a:cs typeface="Helvetica Neue"/>
              </a:rPr>
              <a:t>Initial hesitation, but Marketing argued that “the </a:t>
            </a:r>
            <a:r>
              <a:rPr lang="en-US" sz="3600" dirty="0">
                <a:latin typeface="Helvetica Neue"/>
                <a:cs typeface="Helvetica Neue"/>
              </a:rPr>
              <a:t>digital reproduction of an item would pique public interest in it, leading them to buy tickets to the museum to see the real </a:t>
            </a:r>
            <a:r>
              <a:rPr lang="en-US" sz="3600" dirty="0" smtClean="0">
                <a:latin typeface="Helvetica Neue"/>
                <a:cs typeface="Helvetica Neue"/>
              </a:rPr>
              <a:t>deal” </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Rijksmuseum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1576411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610749"/>
            <a:ext cx="9144000" cy="1939922"/>
          </a:xfrm>
          <a:prstGeom prst="rect">
            <a:avLst/>
          </a:prstGeom>
        </p:spPr>
      </p:pic>
      <p:pic>
        <p:nvPicPr>
          <p:cNvPr id="3" name="Picture 2"/>
          <p:cNvPicPr>
            <a:picLocks noChangeAspect="1"/>
          </p:cNvPicPr>
          <p:nvPr/>
        </p:nvPicPr>
        <p:blipFill>
          <a:blip r:embed="rId4"/>
          <a:stretch>
            <a:fillRect/>
          </a:stretch>
        </p:blipFill>
        <p:spPr>
          <a:xfrm>
            <a:off x="0" y="-927100"/>
            <a:ext cx="9144000" cy="6626831"/>
          </a:xfrm>
          <a:prstGeom prst="rect">
            <a:avLst/>
          </a:prstGeom>
        </p:spPr>
      </p:pic>
      <p:pic>
        <p:nvPicPr>
          <p:cNvPr id="6" name="Picture 5" descr="zero.large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7486" y="5933351"/>
            <a:ext cx="742265" cy="742265"/>
          </a:xfrm>
          <a:prstGeom prst="rect">
            <a:avLst/>
          </a:prstGeom>
        </p:spPr>
      </p:pic>
      <p:pic>
        <p:nvPicPr>
          <p:cNvPr id="2050" name="Picture 2" descr="http://mirrors.creativecommons.org/presskit/icons/publicdomain.lar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9753" y="6030354"/>
            <a:ext cx="548261" cy="54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0875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100k+ online image collection </a:t>
            </a:r>
          </a:p>
          <a:p>
            <a:pPr marL="571500" indent="-571500" algn="l">
              <a:buFont typeface="Wingdings" charset="2"/>
              <a:buChar char="§"/>
            </a:pPr>
            <a:r>
              <a:rPr lang="en-US" sz="3600" dirty="0" smtClean="0">
                <a:latin typeface="Helvetica Neue"/>
                <a:cs typeface="Helvetica Neue"/>
              </a:rPr>
              <a:t>CC BY for images and text owned by museum; PD for PD works</a:t>
            </a:r>
          </a:p>
          <a:p>
            <a:pPr marL="571500" indent="-571500" algn="l">
              <a:buFont typeface="Wingdings" charset="2"/>
              <a:buChar char="§"/>
            </a:pPr>
            <a:r>
              <a:rPr lang="en-US" sz="3600" dirty="0" smtClean="0">
                <a:latin typeface="Helvetica Neue"/>
                <a:cs typeface="Helvetica Neue"/>
              </a:rPr>
              <a:t>Most restrictive </a:t>
            </a:r>
            <a:r>
              <a:rPr lang="en-US" sz="3600" dirty="0" smtClean="0">
                <a:latin typeface="Helvetica Neue"/>
                <a:cs typeface="Helvetica Neue"/>
                <a:sym typeface="Wingdings"/>
              </a:rPr>
              <a:t></a:t>
            </a:r>
            <a:r>
              <a:rPr lang="en-US" sz="3600" dirty="0" smtClean="0">
                <a:latin typeface="Helvetica Neue"/>
                <a:cs typeface="Helvetica Neue"/>
              </a:rPr>
              <a:t> most open </a:t>
            </a:r>
          </a:p>
          <a:p>
            <a:pPr marL="1028700" lvl="1" indent="-571500">
              <a:buFont typeface="Wingdings" charset="2"/>
              <a:buChar char="§"/>
            </a:pPr>
            <a:r>
              <a:rPr lang="en-US" sz="3600" dirty="0" smtClean="0">
                <a:latin typeface="Helvetica Neue"/>
                <a:cs typeface="Helvetica Neue"/>
              </a:rPr>
              <a:t>2004: CC BY-NC-ND </a:t>
            </a:r>
            <a:endParaRPr lang="en-US" sz="3600" dirty="0" smtClean="0">
              <a:latin typeface="Helvetica Neue"/>
              <a:cs typeface="Helvetica Neue"/>
              <a:sym typeface="Wingdings"/>
            </a:endParaRPr>
          </a:p>
          <a:p>
            <a:pPr marL="1028700" lvl="1" indent="-571500">
              <a:buFont typeface="Wingdings" charset="2"/>
              <a:buChar char="§"/>
            </a:pPr>
            <a:r>
              <a:rPr lang="en-US" sz="3600" dirty="0" smtClean="0">
                <a:latin typeface="Helvetica Neue"/>
                <a:cs typeface="Helvetica Neue"/>
                <a:sym typeface="Wingdings"/>
              </a:rPr>
              <a:t>2010: CC BY-NC </a:t>
            </a:r>
          </a:p>
          <a:p>
            <a:pPr marL="1028700" lvl="1" indent="-571500">
              <a:buFont typeface="Wingdings" charset="2"/>
              <a:buChar char="§"/>
            </a:pPr>
            <a:r>
              <a:rPr lang="en-US" sz="3600" dirty="0" smtClean="0">
                <a:latin typeface="Helvetica Neue"/>
                <a:cs typeface="Helvetica Neue"/>
                <a:sym typeface="Wingdings"/>
              </a:rPr>
              <a:t>Today: CC BY &amp; PD statement</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Brooklyn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529221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6095786"/>
            <a:ext cx="9296400" cy="1815101"/>
          </a:xfrm>
          <a:prstGeom prst="rect">
            <a:avLst/>
          </a:prstGeom>
        </p:spPr>
      </p:pic>
      <p:pic>
        <p:nvPicPr>
          <p:cNvPr id="4" name="Picture 3"/>
          <p:cNvPicPr>
            <a:picLocks noChangeAspect="1"/>
          </p:cNvPicPr>
          <p:nvPr/>
        </p:nvPicPr>
        <p:blipFill>
          <a:blip r:embed="rId4"/>
          <a:stretch>
            <a:fillRect/>
          </a:stretch>
        </p:blipFill>
        <p:spPr>
          <a:xfrm>
            <a:off x="0" y="-533400"/>
            <a:ext cx="9144000" cy="6629186"/>
          </a:xfrm>
          <a:prstGeom prst="rect">
            <a:avLst/>
          </a:prstGeom>
        </p:spPr>
      </p:pic>
      <p:pic>
        <p:nvPicPr>
          <p:cNvPr id="8" name="Picture 7"/>
          <p:cNvPicPr>
            <a:picLocks noChangeAspect="1"/>
          </p:cNvPicPr>
          <p:nvPr/>
        </p:nvPicPr>
        <p:blipFill>
          <a:blip r:embed="rId4"/>
          <a:stretch>
            <a:fillRect/>
          </a:stretch>
        </p:blipFill>
        <p:spPr>
          <a:xfrm>
            <a:off x="152400" y="-381000"/>
            <a:ext cx="9144000" cy="6629186"/>
          </a:xfrm>
          <a:prstGeom prst="rect">
            <a:avLst/>
          </a:prstGeom>
        </p:spPr>
      </p:pic>
      <p:pic>
        <p:nvPicPr>
          <p:cNvPr id="10" name="Picture 9" descr="by"/>
          <p:cNvPicPr/>
          <p:nvPr/>
        </p:nvPicPr>
        <p:blipFill>
          <a:blip r:embed="rId5">
            <a:extLst>
              <a:ext uri="{28A0092B-C50C-407E-A947-70E740481C1C}">
                <a14:useLocalDpi xmlns:a14="http://schemas.microsoft.com/office/drawing/2010/main" val="0"/>
              </a:ext>
            </a:extLst>
          </a:blip>
          <a:srcRect/>
          <a:stretch>
            <a:fillRect/>
          </a:stretch>
        </p:blipFill>
        <p:spPr bwMode="auto">
          <a:xfrm>
            <a:off x="5350957" y="6260464"/>
            <a:ext cx="453390" cy="489585"/>
          </a:xfrm>
          <a:prstGeom prst="rect">
            <a:avLst/>
          </a:prstGeom>
          <a:noFill/>
          <a:ln>
            <a:noFill/>
          </a:ln>
        </p:spPr>
      </p:pic>
    </p:spTree>
    <p:extLst>
      <p:ext uri="{BB962C8B-B14F-4D97-AF65-F5344CB8AC3E}">
        <p14:creationId xmlns:p14="http://schemas.microsoft.com/office/powerpoint/2010/main" val="3341617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20,000 cartographic works released as high resolution downloads via CC0</a:t>
            </a:r>
          </a:p>
          <a:p>
            <a:pPr marL="571500" indent="-571500" algn="l">
              <a:buFont typeface="Wingdings" charset="2"/>
              <a:buChar char="§"/>
            </a:pPr>
            <a:r>
              <a:rPr lang="en-US" sz="3600" dirty="0" smtClean="0">
                <a:latin typeface="Helvetica Neue"/>
                <a:cs typeface="Helvetica Neue"/>
              </a:rPr>
              <a:t>CC0 for digital reproductions b/c maps are in the public domain</a:t>
            </a:r>
          </a:p>
          <a:p>
            <a:pPr marL="571500" indent="-571500">
              <a:buFont typeface="Wingdings" charset="2"/>
              <a:buChar char="§"/>
            </a:pPr>
            <a:r>
              <a:rPr lang="en-US" sz="3600" dirty="0">
                <a:latin typeface="Helvetica Neue"/>
                <a:cs typeface="Helvetica Neue"/>
              </a:rPr>
              <a:t>“We believe our collections inspire all kinds of creativity, innovation and </a:t>
            </a:r>
            <a:r>
              <a:rPr lang="en-US" sz="3600" dirty="0" smtClean="0">
                <a:latin typeface="Helvetica Neue"/>
                <a:cs typeface="Helvetica Neue"/>
              </a:rPr>
              <a:t>discovery."</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New York Public Library</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608722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Content Placeholder 2"/>
          <p:cNvSpPr>
            <a:spLocks noGrp="1"/>
          </p:cNvSpPr>
          <p:nvPr>
            <p:ph idx="1"/>
          </p:nvPr>
        </p:nvSpPr>
        <p:spPr/>
        <p:txBody>
          <a:bodyPr/>
          <a:lstStyle/>
          <a:p>
            <a:endParaRPr lang="en-A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90143" cy="4070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4070091"/>
            <a:ext cx="9090143" cy="2831544"/>
          </a:xfrm>
          <a:prstGeom prst="rect">
            <a:avLst/>
          </a:prstGeom>
          <a:solidFill>
            <a:schemeClr val="bg2">
              <a:lumMod val="50000"/>
            </a:schemeClr>
          </a:solidFill>
        </p:spPr>
        <p:txBody>
          <a:bodyPr wrap="square" rtlCol="0">
            <a:spAutoFit/>
          </a:bodyPr>
          <a:lstStyle/>
          <a:p>
            <a:pPr algn="ctr"/>
            <a:r>
              <a:rPr lang="en-US" sz="3200" dirty="0" smtClean="0"/>
              <a:t>“By </a:t>
            </a:r>
            <a:r>
              <a:rPr lang="en-US" sz="3200" dirty="0"/>
              <a:t>participating in this project, you agree that any copyrightable content you submit shall be subject to a </a:t>
            </a:r>
            <a:r>
              <a:rPr lang="en-US" sz="3200" dirty="0">
                <a:hlinkClick r:id="rId4"/>
              </a:rPr>
              <a:t>Creative Commons CC0 1.0 Universal Public Domain </a:t>
            </a:r>
            <a:r>
              <a:rPr lang="en-US" sz="3200" dirty="0" smtClean="0">
                <a:hlinkClick r:id="rId4"/>
              </a:rPr>
              <a:t>Dedication</a:t>
            </a:r>
            <a:r>
              <a:rPr lang="en-US" sz="3200" dirty="0" smtClean="0"/>
              <a:t>”</a:t>
            </a:r>
          </a:p>
          <a:p>
            <a:pPr algn="ctr"/>
            <a:endParaRPr lang="en-AU" sz="3200" dirty="0"/>
          </a:p>
          <a:p>
            <a:endParaRPr lang="en-AU" dirty="0"/>
          </a:p>
        </p:txBody>
      </p:sp>
    </p:spTree>
    <p:extLst>
      <p:ext uri="{BB962C8B-B14F-4D97-AF65-F5344CB8AC3E}">
        <p14:creationId xmlns:p14="http://schemas.microsoft.com/office/powerpoint/2010/main" val="3402781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a:t>
            </a:r>
            <a:r>
              <a:rPr lang="en-US" sz="3600" baseline="30000" dirty="0" smtClean="0">
                <a:latin typeface="Helvetica Neue"/>
                <a:cs typeface="Helvetica Neue"/>
              </a:rPr>
              <a:t>st</a:t>
            </a:r>
            <a:r>
              <a:rPr lang="en-US" sz="3600" dirty="0" smtClean="0">
                <a:latin typeface="Helvetica Neue"/>
                <a:cs typeface="Helvetica Neue"/>
              </a:rPr>
              <a:t> museum in the world to share images on Flickr Commons</a:t>
            </a:r>
          </a:p>
          <a:p>
            <a:pPr marL="571500" indent="-571500" algn="l">
              <a:buFont typeface="Wingdings" charset="2"/>
              <a:buChar char="§"/>
            </a:pPr>
            <a:r>
              <a:rPr lang="en-US" sz="3600" dirty="0" smtClean="0">
                <a:latin typeface="Helvetica Neue"/>
                <a:cs typeface="Helvetica Neue"/>
              </a:rPr>
              <a:t>Educational resources licensed to ensure free re-use</a:t>
            </a:r>
          </a:p>
          <a:p>
            <a:pPr algn="l"/>
            <a:endParaRPr lang="en-US" sz="3600" dirty="0" smtClean="0">
              <a:latin typeface="Helvetica Neue"/>
              <a:cs typeface="Helvetica Neue"/>
            </a:endParaRPr>
          </a:p>
          <a:p>
            <a:pPr marL="571500" indent="-571500" algn="l">
              <a:buFont typeface="Wingdings" charset="2"/>
              <a:buChar char="§"/>
            </a:pPr>
            <a:endParaRPr lang="en-US" sz="3600" dirty="0" smtClean="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pPr algn="ctr"/>
            <a:r>
              <a:rPr lang="en-US" sz="5400" dirty="0" smtClean="0">
                <a:solidFill>
                  <a:srgbClr val="34B4C8"/>
                </a:solidFill>
                <a:latin typeface="Helvetica Neue"/>
                <a:cs typeface="Helvetica Neue"/>
              </a:rPr>
              <a:t>Powerhouse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098133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5" name="Content Placeholder 4" descr="Snipping Tool"/>
          <p:cNvPicPr>
            <a:picLocks noGrp="1" noChangeAspect="1"/>
          </p:cNvPicPr>
          <p:nvPr>
            <p:ph idx="1"/>
          </p:nvPr>
        </p:nvPicPr>
        <p:blipFill rotWithShape="1">
          <a:blip r:embed="rId3">
            <a:extLst>
              <a:ext uri="{28A0092B-C50C-407E-A947-70E740481C1C}">
                <a14:useLocalDpi xmlns:a14="http://schemas.microsoft.com/office/drawing/2010/main" val="0"/>
              </a:ext>
            </a:extLst>
          </a:blip>
          <a:srcRect l="8255" t="21891" r="9342" b="11830"/>
          <a:stretch/>
        </p:blipFill>
        <p:spPr>
          <a:xfrm>
            <a:off x="0" y="0"/>
            <a:ext cx="9159271" cy="5556738"/>
          </a:xfrm>
        </p:spPr>
      </p:pic>
      <p:sp>
        <p:nvSpPr>
          <p:cNvPr id="3" name="TextBox 2"/>
          <p:cNvSpPr txBox="1"/>
          <p:nvPr/>
        </p:nvSpPr>
        <p:spPr>
          <a:xfrm>
            <a:off x="1380294" y="6025915"/>
            <a:ext cx="6772880" cy="369332"/>
          </a:xfrm>
          <a:prstGeom prst="rect">
            <a:avLst/>
          </a:prstGeom>
          <a:noFill/>
        </p:spPr>
        <p:txBody>
          <a:bodyPr wrap="none" rtlCol="0">
            <a:spAutoFit/>
          </a:bodyPr>
          <a:lstStyle/>
          <a:p>
            <a:pPr algn="ctr"/>
            <a:r>
              <a:rPr lang="en-US" dirty="0" smtClean="0">
                <a:hlinkClick r:id="rId4"/>
              </a:rPr>
              <a:t>Reprogramming The Museum by Luke </a:t>
            </a:r>
            <a:r>
              <a:rPr lang="en-US" dirty="0" err="1" smtClean="0">
                <a:hlinkClick r:id="rId4"/>
              </a:rPr>
              <a:t>Dearnley</a:t>
            </a:r>
            <a:r>
              <a:rPr lang="en-US" dirty="0" smtClean="0">
                <a:hlinkClick r:id="rId4"/>
              </a:rPr>
              <a:t>, Powerhouse Museum</a:t>
            </a:r>
            <a:endParaRPr lang="en-AU" dirty="0"/>
          </a:p>
        </p:txBody>
      </p:sp>
      <p:pic>
        <p:nvPicPr>
          <p:cNvPr id="6" name="Picture 2" descr="http://mirrors.creativecommons.org/presskit/icons/publicdomain.large.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523989" y="5008477"/>
            <a:ext cx="548261" cy="54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340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5400" dirty="0" smtClean="0">
                <a:solidFill>
                  <a:srgbClr val="2FADBC"/>
                </a:solidFill>
                <a:latin typeface="Helvetica Neue"/>
              </a:rPr>
              <a:t>History SA</a:t>
            </a:r>
            <a:endParaRPr lang="en-AU" sz="5400" dirty="0">
              <a:solidFill>
                <a:srgbClr val="2FADBC"/>
              </a:solidFill>
              <a:latin typeface="Helvetica Neue"/>
            </a:endParaRPr>
          </a:p>
        </p:txBody>
      </p:sp>
      <p:pic>
        <p:nvPicPr>
          <p:cNvPr id="4" name="NCCC8JJKnN4?feature=player_embedded"/>
          <p:cNvPicPr>
            <a:picLocks noGrp="1" noRot="1" noChangeAspect="1"/>
          </p:cNvPicPr>
          <p:nvPr>
            <p:ph idx="1"/>
            <a:videoFile r:link="rId1"/>
          </p:nvPr>
        </p:nvPicPr>
        <p:blipFill>
          <a:blip r:embed="rId4"/>
          <a:stretch>
            <a:fillRect/>
          </a:stretch>
        </p:blipFill>
        <p:spPr>
          <a:xfrm>
            <a:off x="1009618" y="1814732"/>
            <a:ext cx="7202659" cy="4051496"/>
          </a:xfrm>
          <a:prstGeom prst="rect">
            <a:avLst/>
          </a:prstGeom>
        </p:spPr>
      </p:pic>
      <p:sp>
        <p:nvSpPr>
          <p:cNvPr id="3" name="TextBox 2"/>
          <p:cNvSpPr txBox="1"/>
          <p:nvPr/>
        </p:nvSpPr>
        <p:spPr>
          <a:xfrm>
            <a:off x="3777521" y="5989288"/>
            <a:ext cx="1541576" cy="523220"/>
          </a:xfrm>
          <a:prstGeom prst="rect">
            <a:avLst/>
          </a:prstGeom>
          <a:noFill/>
        </p:spPr>
        <p:txBody>
          <a:bodyPr wrap="none" rtlCol="0">
            <a:spAutoFit/>
          </a:bodyPr>
          <a:lstStyle/>
          <a:p>
            <a:pPr algn="ctr"/>
            <a:r>
              <a:rPr lang="en-AU" sz="2800" dirty="0" smtClean="0">
                <a:hlinkClick r:id="rId5"/>
              </a:rPr>
              <a:t>AusGOAL</a:t>
            </a:r>
            <a:endParaRPr lang="en-AU" sz="2800" dirty="0"/>
          </a:p>
        </p:txBody>
      </p:sp>
    </p:spTree>
    <p:extLst>
      <p:ext uri="{BB962C8B-B14F-4D97-AF65-F5344CB8AC3E}">
        <p14:creationId xmlns:p14="http://schemas.microsoft.com/office/powerpoint/2010/main" val="1528270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900" y="2147638"/>
            <a:ext cx="8280859" cy="3416320"/>
          </a:xfrm>
          <a:prstGeom prst="rect">
            <a:avLst/>
          </a:prstGeom>
          <a:noFill/>
        </p:spPr>
        <p:txBody>
          <a:bodyPr wrap="square" rtlCol="0">
            <a:spAutoFit/>
          </a:bodyPr>
          <a:lstStyle/>
          <a:p>
            <a:pPr algn="ctr"/>
            <a:r>
              <a:rPr lang="en-US" sz="5400" dirty="0" smtClean="0">
                <a:solidFill>
                  <a:srgbClr val="34B4C8"/>
                </a:solidFill>
                <a:latin typeface="Helvetica Neue"/>
                <a:cs typeface="Helvetica Neue"/>
              </a:rPr>
              <a:t>A simple, standardized, legally robust way to grant © permissions to cultural works and data</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502805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63975" y="4287540"/>
            <a:ext cx="1447800" cy="1270000"/>
          </a:xfrm>
          <a:prstGeom prst="rect">
            <a:avLst/>
          </a:prstGeom>
        </p:spPr>
      </p:pic>
      <p:sp>
        <p:nvSpPr>
          <p:cNvPr id="4" name="Oval 3"/>
          <p:cNvSpPr/>
          <p:nvPr/>
        </p:nvSpPr>
        <p:spPr>
          <a:xfrm>
            <a:off x="215250" y="402068"/>
            <a:ext cx="5989675" cy="5994436"/>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75081" y="400555"/>
            <a:ext cx="5991187" cy="5995949"/>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700" y="2430502"/>
            <a:ext cx="2662381"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Digital </a:t>
            </a:r>
          </a:p>
          <a:p>
            <a:pPr algn="ctr"/>
            <a:r>
              <a:rPr lang="en-US" sz="3600" b="1" dirty="0" smtClean="0">
                <a:latin typeface="Helvetica Neue"/>
                <a:cs typeface="Helvetica Neue"/>
              </a:rPr>
              <a:t>Collections</a:t>
            </a:r>
            <a:endParaRPr lang="en-US" sz="3600" b="1" dirty="0">
              <a:latin typeface="Helvetica Neue"/>
              <a:cs typeface="Helvetica Neue"/>
            </a:endParaRPr>
          </a:p>
        </p:txBody>
      </p:sp>
      <p:sp>
        <p:nvSpPr>
          <p:cNvPr id="9" name="Rectangle 8"/>
          <p:cNvSpPr/>
          <p:nvPr/>
        </p:nvSpPr>
        <p:spPr>
          <a:xfrm>
            <a:off x="6331927" y="2416254"/>
            <a:ext cx="2414472"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Collection </a:t>
            </a:r>
          </a:p>
          <a:p>
            <a:pPr algn="ctr"/>
            <a:r>
              <a:rPr lang="en-US" sz="3600" b="1" dirty="0" smtClean="0">
                <a:latin typeface="Helvetica Neue"/>
                <a:cs typeface="Helvetica Neue"/>
              </a:rPr>
              <a:t>Records</a:t>
            </a:r>
            <a:endParaRPr lang="en-US" sz="3600" b="1" dirty="0">
              <a:latin typeface="Helvetica Neue"/>
              <a:cs typeface="Helvetica Neue"/>
            </a:endParaRPr>
          </a:p>
        </p:txBody>
      </p:sp>
      <p:sp>
        <p:nvSpPr>
          <p:cNvPr id="10" name="Rectangle 9"/>
          <p:cNvSpPr/>
          <p:nvPr/>
        </p:nvSpPr>
        <p:spPr>
          <a:xfrm>
            <a:off x="3257713" y="2136338"/>
            <a:ext cx="2723823" cy="1754327"/>
          </a:xfrm>
          <a:prstGeom prst="rect">
            <a:avLst/>
          </a:prstGeom>
        </p:spPr>
        <p:txBody>
          <a:bodyPr wrap="none">
            <a:spAutoFit/>
          </a:bodyPr>
          <a:lstStyle/>
          <a:p>
            <a:pPr algn="ctr"/>
            <a:r>
              <a:rPr lang="en-US" sz="3600" b="1" dirty="0">
                <a:latin typeface="Helvetica Neue"/>
                <a:cs typeface="Helvetica Neue"/>
              </a:rPr>
              <a:t>Engaging </a:t>
            </a:r>
            <a:endParaRPr lang="en-US" sz="3600" b="1" dirty="0" smtClean="0">
              <a:latin typeface="Helvetica Neue"/>
              <a:cs typeface="Helvetica Neue"/>
            </a:endParaRPr>
          </a:p>
          <a:p>
            <a:pPr algn="ctr"/>
            <a:r>
              <a:rPr lang="en-US" sz="3600" b="1" dirty="0" smtClean="0">
                <a:latin typeface="Helvetica Neue"/>
                <a:cs typeface="Helvetica Neue"/>
              </a:rPr>
              <a:t>Users </a:t>
            </a:r>
            <a:r>
              <a:rPr lang="en-US" sz="3600" b="1" dirty="0">
                <a:latin typeface="Helvetica Neue"/>
                <a:cs typeface="Helvetica Neue"/>
              </a:rPr>
              <a:t>+ </a:t>
            </a:r>
            <a:endParaRPr lang="en-US" sz="3600" b="1" dirty="0" smtClean="0">
              <a:latin typeface="Helvetica Neue"/>
              <a:cs typeface="Helvetica Neue"/>
            </a:endParaRPr>
          </a:p>
          <a:p>
            <a:pPr algn="ctr"/>
            <a:r>
              <a:rPr lang="en-US" sz="3600" b="1" dirty="0" smtClean="0">
                <a:latin typeface="Helvetica Neue"/>
                <a:cs typeface="Helvetica Neue"/>
              </a:rPr>
              <a:t>Community</a:t>
            </a:r>
            <a:endParaRPr lang="en-US" sz="3600" b="1" dirty="0">
              <a:latin typeface="Helvetica Neue"/>
              <a:cs typeface="Helvetica Neue"/>
            </a:endParaRPr>
          </a:p>
        </p:txBody>
      </p:sp>
    </p:spTree>
    <p:extLst>
      <p:ext uri="{BB962C8B-B14F-4D97-AF65-F5344CB8AC3E}">
        <p14:creationId xmlns:p14="http://schemas.microsoft.com/office/powerpoint/2010/main" val="22652465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buFont typeface="Wingdings" charset="2"/>
              <a:buChar char="ü"/>
            </a:pPr>
            <a:r>
              <a:rPr lang="en-US" sz="3600" dirty="0" smtClean="0">
                <a:latin typeface="Helvetica Neue"/>
                <a:cs typeface="Helvetica Neue"/>
              </a:rPr>
              <a:t>Promotional &amp; educational tool</a:t>
            </a:r>
          </a:p>
          <a:p>
            <a:pPr marL="571500" indent="-571500">
              <a:buFont typeface="Wingdings" charset="2"/>
              <a:buChar char="ü"/>
            </a:pPr>
            <a:r>
              <a:rPr lang="en-US" sz="3600" dirty="0" smtClean="0">
                <a:latin typeface="Helvetica Neue"/>
                <a:cs typeface="Helvetica Neue"/>
              </a:rPr>
              <a:t>Increases reach + impact of  collection</a:t>
            </a:r>
          </a:p>
          <a:p>
            <a:pPr marL="571500" indent="-571500">
              <a:buFont typeface="Wingdings" charset="2"/>
              <a:buChar char="ü"/>
            </a:pPr>
            <a:r>
              <a:rPr lang="en-US" sz="3600" dirty="0" smtClean="0">
                <a:latin typeface="Helvetica Neue"/>
                <a:cs typeface="Helvetica Neue"/>
              </a:rPr>
              <a:t>Goodwill </a:t>
            </a:r>
            <a:r>
              <a:rPr lang="en-US" sz="3600" dirty="0">
                <a:latin typeface="Helvetica Neue"/>
                <a:cs typeface="Helvetica Neue"/>
              </a:rPr>
              <a:t>w</a:t>
            </a:r>
            <a:r>
              <a:rPr lang="en-US" sz="3600" dirty="0" smtClean="0">
                <a:latin typeface="Helvetica Neue"/>
                <a:cs typeface="Helvetica Neue"/>
              </a:rPr>
              <a:t>/public, </a:t>
            </a:r>
            <a:r>
              <a:rPr lang="en-US" sz="3600" dirty="0">
                <a:latin typeface="Helvetica Neue"/>
                <a:cs typeface="Helvetica Neue"/>
              </a:rPr>
              <a:t>creative </a:t>
            </a:r>
            <a:r>
              <a:rPr lang="en-US" sz="3600" dirty="0" smtClean="0">
                <a:latin typeface="Helvetica Neue"/>
                <a:cs typeface="Helvetica Neue"/>
              </a:rPr>
              <a:t>industries</a:t>
            </a:r>
          </a:p>
          <a:p>
            <a:pPr marL="571500" indent="-571500">
              <a:buFont typeface="Wingdings" charset="2"/>
              <a:buChar char="ü"/>
            </a:pPr>
            <a:r>
              <a:rPr lang="en-US" sz="3600" dirty="0" smtClean="0">
                <a:latin typeface="Helvetica Neue"/>
                <a:cs typeface="Helvetica Neue"/>
              </a:rPr>
              <a:t>Enable unexpected, creative &amp; delightful results </a:t>
            </a:r>
          </a:p>
          <a:p>
            <a:endParaRPr lang="en-US" sz="3600" dirty="0" smtClean="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295776" y="1110575"/>
            <a:ext cx="1447800" cy="1270000"/>
          </a:xfrm>
          <a:prstGeom prst="rect">
            <a:avLst/>
          </a:prstGeom>
        </p:spPr>
      </p:pic>
    </p:spTree>
    <p:extLst>
      <p:ext uri="{BB962C8B-B14F-4D97-AF65-F5344CB8AC3E}">
        <p14:creationId xmlns:p14="http://schemas.microsoft.com/office/powerpoint/2010/main" val="4124490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solidFill>
                  <a:srgbClr val="2FADBC"/>
                </a:solidFill>
              </a:rPr>
              <a:t>Resources</a:t>
            </a:r>
            <a:endParaRPr lang="en-AU" dirty="0">
              <a:solidFill>
                <a:srgbClr val="2FADBC"/>
              </a:solidFill>
            </a:endParaRPr>
          </a:p>
        </p:txBody>
      </p:sp>
      <p:sp>
        <p:nvSpPr>
          <p:cNvPr id="3" name="Content Placeholder 2"/>
          <p:cNvSpPr>
            <a:spLocks noGrp="1"/>
          </p:cNvSpPr>
          <p:nvPr>
            <p:ph idx="1"/>
          </p:nvPr>
        </p:nvSpPr>
        <p:spPr/>
        <p:txBody>
          <a:bodyPr>
            <a:normAutofit/>
          </a:bodyPr>
          <a:lstStyle/>
          <a:p>
            <a:pPr>
              <a:buClr>
                <a:schemeClr val="tx1"/>
              </a:buClr>
              <a:buFont typeface="Wingdings" charset="2"/>
              <a:buChar char="§"/>
            </a:pPr>
            <a:r>
              <a:rPr lang="en-AU" sz="2000" dirty="0">
                <a:solidFill>
                  <a:schemeClr val="tx1"/>
                </a:solidFill>
              </a:rPr>
              <a:t>Warwick </a:t>
            </a:r>
            <a:r>
              <a:rPr lang="en-AU" sz="2000" dirty="0" err="1" smtClean="0">
                <a:solidFill>
                  <a:schemeClr val="tx1"/>
                </a:solidFill>
              </a:rPr>
              <a:t>Cathro</a:t>
            </a:r>
            <a:r>
              <a:rPr lang="en-AU" sz="2000" dirty="0" smtClean="0">
                <a:solidFill>
                  <a:schemeClr val="tx1"/>
                </a:solidFill>
              </a:rPr>
              <a:t>. 2007 .</a:t>
            </a:r>
            <a:r>
              <a:rPr lang="en-US" sz="2000" dirty="0" smtClean="0">
                <a:solidFill>
                  <a:schemeClr val="tx1"/>
                </a:solidFill>
              </a:rPr>
              <a:t>“</a:t>
            </a:r>
            <a:r>
              <a:rPr lang="en-US" sz="2000" dirty="0">
                <a:solidFill>
                  <a:schemeClr val="tx1"/>
                </a:solidFill>
              </a:rPr>
              <a:t>Federated discovery opportunities for Australia’s collecting institutions” </a:t>
            </a:r>
            <a:r>
              <a:rPr lang="en-US" sz="2000" dirty="0" smtClean="0">
                <a:solidFill>
                  <a:schemeClr val="tx1">
                    <a:lumMod val="75000"/>
                  </a:schemeClr>
                </a:solidFill>
                <a:hlinkClick r:id="rId3"/>
              </a:rPr>
              <a:t>https</a:t>
            </a:r>
            <a:r>
              <a:rPr lang="en-US" sz="2000" dirty="0">
                <a:solidFill>
                  <a:schemeClr val="tx1">
                    <a:lumMod val="75000"/>
                  </a:schemeClr>
                </a:solidFill>
                <a:hlinkClick r:id="rId3"/>
              </a:rPr>
              <a:t>://www.nla.gov.au/openpublish/index.php/nlasp/article/viewFile/1035/</a:t>
            </a:r>
            <a:r>
              <a:rPr lang="en-US" sz="2000" dirty="0" smtClean="0">
                <a:solidFill>
                  <a:schemeClr val="tx1">
                    <a:lumMod val="75000"/>
                  </a:schemeClr>
                </a:solidFill>
                <a:hlinkClick r:id="rId3"/>
              </a:rPr>
              <a:t>1303</a:t>
            </a:r>
            <a:endParaRPr lang="en-US" sz="2000" dirty="0" smtClean="0">
              <a:solidFill>
                <a:schemeClr val="tx1">
                  <a:lumMod val="75000"/>
                </a:schemeClr>
              </a:solidFill>
            </a:endParaRPr>
          </a:p>
          <a:p>
            <a:pPr>
              <a:buClr>
                <a:schemeClr val="tx1"/>
              </a:buClr>
              <a:buFont typeface="Wingdings" charset="2"/>
              <a:buChar char="§"/>
            </a:pPr>
            <a:r>
              <a:rPr lang="en-US" sz="2000" dirty="0">
                <a:solidFill>
                  <a:schemeClr val="tx1"/>
                </a:solidFill>
              </a:rPr>
              <a:t>Mansfield, T., Winter, C., Griffith, C</a:t>
            </a:r>
            <a:r>
              <a:rPr lang="en-US" sz="2000" dirty="0">
                <a:solidFill>
                  <a:srgbClr val="FFFFFF"/>
                </a:solidFill>
              </a:rPr>
              <a:t>., </a:t>
            </a:r>
            <a:r>
              <a:rPr lang="en-US" sz="2000" dirty="0" err="1">
                <a:solidFill>
                  <a:srgbClr val="FFFFFF"/>
                </a:solidFill>
              </a:rPr>
              <a:t>Dockerty</a:t>
            </a:r>
            <a:r>
              <a:rPr lang="en-US" sz="2000" dirty="0">
                <a:solidFill>
                  <a:srgbClr val="FFFFFF"/>
                </a:solidFill>
              </a:rPr>
              <a:t>, A., Brown, T. </a:t>
            </a:r>
            <a:r>
              <a:rPr lang="en-US" sz="2000" dirty="0" smtClean="0">
                <a:solidFill>
                  <a:srgbClr val="FFFFFF"/>
                </a:solidFill>
              </a:rPr>
              <a:t>2014.  “An </a:t>
            </a:r>
            <a:r>
              <a:rPr lang="en-US" sz="2000" dirty="0">
                <a:solidFill>
                  <a:srgbClr val="FFFFFF"/>
                </a:solidFill>
              </a:rPr>
              <a:t>Innovation Study: Challenges and Opportunities for Australia’s Galleries, Libraries, Archives and Museums</a:t>
            </a:r>
            <a:r>
              <a:rPr lang="en-US" sz="2000" dirty="0" smtClean="0">
                <a:solidFill>
                  <a:srgbClr val="FFFFFF"/>
                </a:solidFill>
              </a:rPr>
              <a:t>”. </a:t>
            </a:r>
            <a:r>
              <a:rPr lang="en-US" sz="2000" dirty="0" smtClean="0">
                <a:solidFill>
                  <a:schemeClr val="tx1"/>
                </a:solidFill>
                <a:hlinkClick r:id="rId4"/>
              </a:rPr>
              <a:t>http</a:t>
            </a:r>
            <a:r>
              <a:rPr lang="en-US" sz="2000" dirty="0">
                <a:solidFill>
                  <a:schemeClr val="tx1"/>
                </a:solidFill>
                <a:hlinkClick r:id="rId4"/>
              </a:rPr>
              <a:t>://</a:t>
            </a:r>
            <a:r>
              <a:rPr lang="en-US" sz="2000" dirty="0" smtClean="0">
                <a:solidFill>
                  <a:schemeClr val="tx1"/>
                </a:solidFill>
                <a:hlinkClick r:id="rId4"/>
              </a:rPr>
              <a:t>museumsaustralia.org.au/userfiles/file/GLAM_Innovation_Study_September2014-Report_Final_accessible.pdf</a:t>
            </a:r>
            <a:endParaRPr lang="en-US" sz="2000" dirty="0" smtClean="0">
              <a:solidFill>
                <a:schemeClr val="tx1"/>
              </a:solidFill>
            </a:endParaRPr>
          </a:p>
          <a:p>
            <a:pPr>
              <a:buClr>
                <a:schemeClr val="tx1"/>
              </a:buClr>
              <a:buFont typeface="Wingdings" charset="2"/>
              <a:buChar char="§"/>
            </a:pPr>
            <a:r>
              <a:rPr lang="en-AU" sz="2000" dirty="0" smtClean="0">
                <a:solidFill>
                  <a:srgbClr val="FFFFFF"/>
                </a:solidFill>
              </a:rPr>
              <a:t>The </a:t>
            </a:r>
            <a:r>
              <a:rPr lang="en-AU" sz="2000" dirty="0">
                <a:solidFill>
                  <a:srgbClr val="FFFFFF"/>
                </a:solidFill>
              </a:rPr>
              <a:t>Open Data </a:t>
            </a:r>
            <a:r>
              <a:rPr lang="en-AU" sz="2000" dirty="0" smtClean="0">
                <a:solidFill>
                  <a:srgbClr val="FFFFFF"/>
                </a:solidFill>
              </a:rPr>
              <a:t>Handbook </a:t>
            </a:r>
            <a:br>
              <a:rPr lang="en-AU" sz="2000" dirty="0" smtClean="0">
                <a:solidFill>
                  <a:srgbClr val="FFFFFF"/>
                </a:solidFill>
              </a:rPr>
            </a:br>
            <a:r>
              <a:rPr lang="en-AU" sz="2000" dirty="0" smtClean="0">
                <a:hlinkClick r:id="rId5"/>
              </a:rPr>
              <a:t>http</a:t>
            </a:r>
            <a:r>
              <a:rPr lang="en-AU" sz="2000" dirty="0">
                <a:hlinkClick r:id="rId5"/>
              </a:rPr>
              <a:t>://opendatahandbook.org/en</a:t>
            </a:r>
            <a:r>
              <a:rPr lang="en-AU" sz="2000" dirty="0" smtClean="0">
                <a:hlinkClick r:id="rId5"/>
              </a:rPr>
              <a:t>/</a:t>
            </a:r>
            <a:endParaRPr lang="en-AU" sz="2000" dirty="0" smtClean="0"/>
          </a:p>
          <a:p>
            <a:pPr>
              <a:buClr>
                <a:schemeClr val="tx1"/>
              </a:buClr>
              <a:buFont typeface="Wingdings" charset="2"/>
              <a:buChar char="§"/>
            </a:pPr>
            <a:r>
              <a:rPr lang="en-AU" sz="2000" dirty="0" smtClean="0">
                <a:solidFill>
                  <a:srgbClr val="FFFFFF"/>
                </a:solidFill>
              </a:rPr>
              <a:t>Australian Government Open Access Framework (</a:t>
            </a:r>
            <a:r>
              <a:rPr lang="en-AU" sz="2000" dirty="0" err="1" smtClean="0">
                <a:solidFill>
                  <a:srgbClr val="FFFFFF"/>
                </a:solidFill>
              </a:rPr>
              <a:t>AusGOAL</a:t>
            </a:r>
            <a:r>
              <a:rPr lang="en-AU" sz="2000" dirty="0">
                <a:solidFill>
                  <a:srgbClr val="FFFFFF"/>
                </a:solidFill>
              </a:rPr>
              <a:t>) </a:t>
            </a:r>
            <a:r>
              <a:rPr lang="en-AU" sz="2000" dirty="0">
                <a:hlinkClick r:id="rId6"/>
              </a:rPr>
              <a:t>http://</a:t>
            </a:r>
            <a:r>
              <a:rPr lang="en-AU" sz="2000" dirty="0" smtClean="0">
                <a:hlinkClick r:id="rId6"/>
              </a:rPr>
              <a:t>www.ausgoal.gov.au</a:t>
            </a:r>
            <a:endParaRPr lang="en-AU" sz="2000" dirty="0" smtClean="0"/>
          </a:p>
          <a:p>
            <a:endParaRPr lang="en-AU" dirty="0"/>
          </a:p>
          <a:p>
            <a:endParaRPr lang="en-US" dirty="0">
              <a:solidFill>
                <a:schemeClr val="tx1">
                  <a:lumMod val="75000"/>
                </a:schemeClr>
              </a:solidFill>
            </a:endParaRPr>
          </a:p>
        </p:txBody>
      </p:sp>
    </p:spTree>
    <p:extLst>
      <p:ext uri="{BB962C8B-B14F-4D97-AF65-F5344CB8AC3E}">
        <p14:creationId xmlns:p14="http://schemas.microsoft.com/office/powerpoint/2010/main" val="1155896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762000" y="4340858"/>
            <a:ext cx="8181474" cy="123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r>
              <a:rPr lang="en-US" sz="2800" dirty="0" smtClean="0">
                <a:latin typeface="Helvetica Neue"/>
                <a:cs typeface="Helvetica Neue"/>
              </a:rPr>
              <a:t>Except where otherwise noted: </a:t>
            </a:r>
          </a:p>
          <a:p>
            <a:pPr algn="ctr"/>
            <a:r>
              <a:rPr lang="en-US" sz="2800" b="1" dirty="0" smtClean="0">
                <a:solidFill>
                  <a:srgbClr val="34B4C8"/>
                </a:solidFill>
                <a:latin typeface="Helvetica Neue"/>
                <a:cs typeface="Helvetica Neue"/>
              </a:rPr>
              <a:t>CC BY</a:t>
            </a:r>
            <a:r>
              <a:rPr lang="en-US" sz="2800" dirty="0" smtClean="0">
                <a:latin typeface="Helvetica Neue"/>
                <a:cs typeface="Helvetica Neue"/>
              </a:rPr>
              <a:t> </a:t>
            </a:r>
            <a:r>
              <a:rPr lang="en-US" sz="2800" dirty="0" smtClean="0">
                <a:solidFill>
                  <a:srgbClr val="34B4C8"/>
                </a:solidFill>
                <a:latin typeface="Helvetica Neue"/>
                <a:cs typeface="Helvetica Neue"/>
              </a:rPr>
              <a:t>creativecommons.org</a:t>
            </a:r>
            <a:r>
              <a:rPr lang="en-US" sz="2800" dirty="0">
                <a:solidFill>
                  <a:srgbClr val="34B4C8"/>
                </a:solidFill>
                <a:latin typeface="Helvetica Neue"/>
                <a:cs typeface="Helvetica Neue"/>
              </a:rPr>
              <a:t>/licenses/by/</a:t>
            </a:r>
            <a:r>
              <a:rPr lang="en-US" sz="2800" dirty="0" smtClean="0">
                <a:solidFill>
                  <a:srgbClr val="34B4C8"/>
                </a:solidFill>
                <a:latin typeface="Helvetica Neue"/>
                <a:cs typeface="Helvetica Neue"/>
              </a:rPr>
              <a:t>4.0 </a:t>
            </a:r>
          </a:p>
          <a:p>
            <a:pPr lvl="0"/>
            <a:endParaRPr lang="en-US" dirty="0" smtClean="0">
              <a:latin typeface="Helvetica Neue"/>
              <a:ea typeface="Verdana"/>
              <a:cs typeface="Helvetica Neue"/>
              <a:sym typeface="Verdana"/>
            </a:endParaRPr>
          </a:p>
        </p:txBody>
      </p:sp>
      <p:sp>
        <p:nvSpPr>
          <p:cNvPr id="4" name="TextBox 3"/>
          <p:cNvSpPr txBox="1"/>
          <p:nvPr/>
        </p:nvSpPr>
        <p:spPr>
          <a:xfrm>
            <a:off x="762000" y="4753702"/>
            <a:ext cx="184666" cy="369332"/>
          </a:xfrm>
          <a:prstGeom prst="rect">
            <a:avLst/>
          </a:prstGeom>
          <a:noFill/>
        </p:spPr>
        <p:txBody>
          <a:bodyPr wrap="none" rtlCol="0">
            <a:spAutoFit/>
          </a:bodyPr>
          <a:lstStyle/>
          <a:p>
            <a:endParaRPr lang="en-US" dirty="0"/>
          </a:p>
        </p:txBody>
      </p:sp>
      <p:sp>
        <p:nvSpPr>
          <p:cNvPr id="2" name="Title 1"/>
          <p:cNvSpPr>
            <a:spLocks noGrp="1"/>
          </p:cNvSpPr>
          <p:nvPr>
            <p:ph type="ctrTitle"/>
          </p:nvPr>
        </p:nvSpPr>
        <p:spPr>
          <a:xfrm>
            <a:off x="685800" y="1343615"/>
            <a:ext cx="7772400" cy="1470025"/>
          </a:xfrm>
        </p:spPr>
        <p:txBody>
          <a:bodyPr>
            <a:normAutofit fontScale="90000"/>
          </a:bodyPr>
          <a:lstStyle/>
          <a:p>
            <a:pPr algn="just"/>
            <a:r>
              <a:rPr lang="en-US" sz="2400" dirty="0"/>
              <a:t>This work, </a:t>
            </a:r>
            <a:r>
              <a:rPr lang="en-US" sz="2400" dirty="0" smtClean="0"/>
              <a:t>“Creative Commons &amp; Digital Collections ", </a:t>
            </a:r>
            <a:r>
              <a:rPr lang="en-US" sz="2400" dirty="0"/>
              <a:t>is a derivative of "</a:t>
            </a:r>
            <a:r>
              <a:rPr lang="en-US" sz="2400" dirty="0">
                <a:hlinkClick r:id="rId3"/>
              </a:rPr>
              <a:t>Creative Commons </a:t>
            </a:r>
            <a:r>
              <a:rPr lang="en-US" sz="2400" dirty="0" smtClean="0">
                <a:hlinkClick r:id="rId3"/>
              </a:rPr>
              <a:t> and cultural heritage</a:t>
            </a:r>
            <a:r>
              <a:rPr lang="en-US" sz="2400" dirty="0" smtClean="0"/>
              <a:t>" </a:t>
            </a:r>
            <a:r>
              <a:rPr lang="en-US" sz="2400" dirty="0"/>
              <a:t>by  </a:t>
            </a:r>
            <a:r>
              <a:rPr lang="en-US" sz="2400" dirty="0" smtClean="0">
                <a:hlinkClick r:id="rId4"/>
              </a:rPr>
              <a:t>Jane Park</a:t>
            </a:r>
            <a:r>
              <a:rPr lang="en-US" sz="2400" dirty="0" smtClean="0"/>
              <a:t> used </a:t>
            </a:r>
            <a:r>
              <a:rPr lang="en-US" sz="2400" dirty="0"/>
              <a:t>under </a:t>
            </a:r>
            <a:r>
              <a:rPr lang="en-US" sz="2400" dirty="0">
                <a:hlinkClick r:id="rId5"/>
              </a:rPr>
              <a:t>CC BY</a:t>
            </a:r>
            <a:r>
              <a:rPr lang="en-US" sz="2400" dirty="0"/>
              <a:t>. </a:t>
            </a:r>
            <a:r>
              <a:rPr lang="en-US" sz="2400" dirty="0" smtClean="0"/>
              <a:t>"</a:t>
            </a:r>
            <a:r>
              <a:rPr lang="en-US" sz="2400" dirty="0"/>
              <a:t> Creative Commons &amp; Digital Collections </a:t>
            </a:r>
            <a:r>
              <a:rPr lang="en-US" sz="2400" dirty="0" smtClean="0"/>
              <a:t>" </a:t>
            </a:r>
            <a:r>
              <a:rPr lang="en-US" sz="2400" dirty="0"/>
              <a:t>is licensed under </a:t>
            </a:r>
            <a:r>
              <a:rPr lang="en-US" sz="2400" dirty="0">
                <a:hlinkClick r:id="rId5"/>
              </a:rPr>
              <a:t>CC BY</a:t>
            </a:r>
            <a:r>
              <a:rPr lang="en-US" sz="2400" dirty="0"/>
              <a:t> </a:t>
            </a:r>
            <a:r>
              <a:rPr lang="en-US" sz="2400" dirty="0" err="1" smtClean="0"/>
              <a:t>by</a:t>
            </a:r>
            <a:r>
              <a:rPr lang="en-US" sz="2400" dirty="0" smtClean="0"/>
              <a:t> </a:t>
            </a:r>
            <a:r>
              <a:rPr lang="en-US" sz="2400" dirty="0" smtClean="0">
                <a:hlinkClick r:id="rId6"/>
              </a:rPr>
              <a:t>Nerida Quatermass</a:t>
            </a:r>
            <a:r>
              <a:rPr lang="en-US" sz="2400" dirty="0" smtClean="0"/>
              <a:t>.</a:t>
            </a:r>
            <a:endParaRPr lang="en-AU" sz="2400" dirty="0"/>
          </a:p>
        </p:txBody>
      </p:sp>
    </p:spTree>
    <p:extLst>
      <p:ext uri="{BB962C8B-B14F-4D97-AF65-F5344CB8AC3E}">
        <p14:creationId xmlns:p14="http://schemas.microsoft.com/office/powerpoint/2010/main" val="3018850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Enable © holders to grant copy and reuse permissions to the public </a:t>
            </a:r>
          </a:p>
          <a:p>
            <a:pPr marL="571500" indent="-571500" algn="l">
              <a:buFont typeface="Wingdings" charset="2"/>
              <a:buChar char="§"/>
            </a:pPr>
            <a:r>
              <a:rPr lang="en-US" sz="3600" dirty="0" smtClean="0">
                <a:latin typeface="Helvetica Neue"/>
                <a:cs typeface="Helvetica Neue"/>
              </a:rPr>
              <a:t>6 licenses: </a:t>
            </a:r>
          </a:p>
          <a:p>
            <a:pPr marL="1600200" lvl="2" indent="-685800">
              <a:buFont typeface="Wingdings" charset="2"/>
              <a:buChar char="§"/>
            </a:pPr>
            <a:r>
              <a:rPr lang="en-US" sz="3600" dirty="0" smtClean="0">
                <a:latin typeface="Helvetica Neue"/>
                <a:cs typeface="Helvetica Neue"/>
              </a:rPr>
              <a:t>Some grant commercial uses</a:t>
            </a:r>
          </a:p>
          <a:p>
            <a:pPr marL="1600200" lvl="2" indent="-685800">
              <a:buFont typeface="Wingdings" charset="2"/>
              <a:buChar char="§"/>
            </a:pPr>
            <a:r>
              <a:rPr lang="en-US" sz="3600" dirty="0" smtClean="0">
                <a:latin typeface="Helvetica Neue"/>
                <a:cs typeface="Helvetica Neue"/>
              </a:rPr>
              <a:t>Some grant derivative uses</a:t>
            </a:r>
          </a:p>
          <a:p>
            <a:pPr marL="1600200" lvl="2" indent="-685800">
              <a:buFont typeface="Wingdings" charset="2"/>
              <a:buChar char="§"/>
            </a:pPr>
            <a:r>
              <a:rPr lang="en-US" sz="3600" dirty="0" smtClean="0">
                <a:latin typeface="Helvetica Neue"/>
                <a:cs typeface="Helvetica Neue"/>
              </a:rPr>
              <a:t>All require attribution</a:t>
            </a:r>
            <a:endParaRPr lang="en-US" sz="3600" dirty="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537316" y="767132"/>
            <a:ext cx="7767053" cy="923330"/>
          </a:xfrm>
          <a:prstGeom prst="rect">
            <a:avLst/>
          </a:prstGeom>
          <a:noFill/>
        </p:spPr>
        <p:txBody>
          <a:bodyPr wrap="square" rtlCol="0">
            <a:spAutoFit/>
          </a:bodyPr>
          <a:lstStyle/>
          <a:p>
            <a:pPr algn="ctr"/>
            <a:r>
              <a:rPr lang="en-US" sz="5400" dirty="0">
                <a:solidFill>
                  <a:srgbClr val="2FADBC"/>
                </a:solidFill>
                <a:latin typeface="Helvetica Neue"/>
                <a:cs typeface="Helvetica Neue"/>
              </a:rPr>
              <a:t>CC </a:t>
            </a:r>
            <a:r>
              <a:rPr lang="en-US" sz="5400" dirty="0" smtClean="0">
                <a:solidFill>
                  <a:srgbClr val="2FADBC"/>
                </a:solidFill>
                <a:latin typeface="Helvetica Neue"/>
                <a:cs typeface="Helvetica Neue"/>
              </a:rPr>
              <a:t>Licenses</a:t>
            </a:r>
            <a:endParaRPr lang="en-US" sz="5400" dirty="0">
              <a:solidFill>
                <a:srgbClr val="2FADBC"/>
              </a:solidFill>
              <a:latin typeface="Helvetica Neue"/>
              <a:cs typeface="Helvetica Neue"/>
            </a:endParaRPr>
          </a:p>
        </p:txBody>
      </p:sp>
    </p:spTree>
    <p:extLst>
      <p:ext uri="{BB962C8B-B14F-4D97-AF65-F5344CB8AC3E}">
        <p14:creationId xmlns:p14="http://schemas.microsoft.com/office/powerpoint/2010/main" val="913214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230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     Attribution</a:t>
            </a: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ShareAlike</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NonCommercial</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NoDerivatives</a:t>
            </a:r>
            <a:endParaRPr lang="en-US" sz="3600" dirty="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pPr algn="ctr"/>
            <a:r>
              <a:rPr lang="en-US" sz="5400" dirty="0" smtClean="0">
                <a:solidFill>
                  <a:srgbClr val="2FADBC"/>
                </a:solidFill>
                <a:latin typeface="Helvetica Neue"/>
                <a:cs typeface="Helvetica Neue"/>
              </a:rPr>
              <a:t>4 Elements</a:t>
            </a:r>
            <a:endParaRPr lang="en-US" sz="5400" dirty="0">
              <a:solidFill>
                <a:srgbClr val="2FADBC"/>
              </a:solidFill>
              <a:latin typeface="Helvetica Neue"/>
              <a:cs typeface="Helvetica Neue"/>
            </a:endParaRP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591710"/>
            <a:ext cx="460375" cy="460236"/>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3151306"/>
            <a:ext cx="460375" cy="46073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8"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6" y="3715477"/>
            <a:ext cx="460374" cy="460737"/>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9"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63" y="4272137"/>
            <a:ext cx="464596" cy="46496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2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3" y="0"/>
            <a:ext cx="3475881" cy="675084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8" name="Rectangle 2"/>
          <p:cNvSpPr>
            <a:spLocks/>
          </p:cNvSpPr>
          <p:nvPr/>
        </p:nvSpPr>
        <p:spPr bwMode="auto">
          <a:xfrm>
            <a:off x="4625580" y="535782"/>
            <a:ext cx="4839891"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a:latin typeface="Helvetica Neue"/>
                <a:ea typeface="ＭＳ Ｐゴシック" charset="0"/>
                <a:cs typeface="Helvetica Neue"/>
                <a:sym typeface="Lucida Grande" charset="0"/>
              </a:rPr>
              <a:t>Public Domain Dedication</a:t>
            </a:r>
          </a:p>
        </p:txBody>
      </p:sp>
      <p:sp>
        <p:nvSpPr>
          <p:cNvPr id="19" name="Line 3"/>
          <p:cNvSpPr>
            <a:spLocks noChangeShapeType="1"/>
          </p:cNvSpPr>
          <p:nvPr/>
        </p:nvSpPr>
        <p:spPr bwMode="auto">
          <a:xfrm flipH="1">
            <a:off x="3013769" y="776883"/>
            <a:ext cx="1468934"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 name="Line 4"/>
          <p:cNvSpPr>
            <a:spLocks noChangeShapeType="1"/>
          </p:cNvSpPr>
          <p:nvPr/>
        </p:nvSpPr>
        <p:spPr bwMode="auto">
          <a:xfrm>
            <a:off x="4556722" y="1410060"/>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 name="Line 5"/>
          <p:cNvSpPr>
            <a:spLocks noChangeShapeType="1"/>
          </p:cNvSpPr>
          <p:nvPr/>
        </p:nvSpPr>
        <p:spPr bwMode="auto">
          <a:xfrm>
            <a:off x="4525453" y="6490259"/>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 name="Line 6"/>
          <p:cNvSpPr>
            <a:spLocks noChangeShapeType="1"/>
          </p:cNvSpPr>
          <p:nvPr/>
        </p:nvSpPr>
        <p:spPr bwMode="auto">
          <a:xfrm>
            <a:off x="6149721" y="1380244"/>
            <a:ext cx="1117" cy="511001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 name="Line 7"/>
          <p:cNvSpPr>
            <a:spLocks noChangeShapeType="1"/>
          </p:cNvSpPr>
          <p:nvPr/>
        </p:nvSpPr>
        <p:spPr bwMode="auto">
          <a:xfrm>
            <a:off x="6159601" y="3908973"/>
            <a:ext cx="584895" cy="669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 name="Rectangle 8"/>
          <p:cNvSpPr>
            <a:spLocks/>
          </p:cNvSpPr>
          <p:nvPr/>
        </p:nvSpPr>
        <p:spPr bwMode="auto">
          <a:xfrm>
            <a:off x="6744496" y="3643314"/>
            <a:ext cx="1928813"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smtClean="0">
                <a:latin typeface="Helvetica Neue"/>
                <a:ea typeface="ＭＳ Ｐゴシック" charset="0"/>
                <a:cs typeface="Helvetica Neue"/>
                <a:sym typeface="Lucida Grande" charset="0"/>
              </a:rPr>
              <a:t>Licences</a:t>
            </a:r>
            <a:endParaRPr lang="en-US" sz="2800" dirty="0">
              <a:latin typeface="Helvetica Neue"/>
              <a:ea typeface="ＭＳ Ｐゴシック" charset="0"/>
              <a:cs typeface="Helvetica Neue"/>
              <a:sym typeface="Lucida Grande" charset="0"/>
            </a:endParaRPr>
          </a:p>
        </p:txBody>
      </p:sp>
      <p:sp>
        <p:nvSpPr>
          <p:cNvPr id="25" name="TextBox 24"/>
          <p:cNvSpPr txBox="1"/>
          <p:nvPr/>
        </p:nvSpPr>
        <p:spPr>
          <a:xfrm>
            <a:off x="9604233" y="2283027"/>
            <a:ext cx="184666" cy="369332"/>
          </a:xfrm>
          <a:prstGeom prst="rect">
            <a:avLst/>
          </a:prstGeom>
          <a:noFill/>
        </p:spPr>
        <p:txBody>
          <a:bodyPr wrap="none" rtlCol="0">
            <a:spAutoFit/>
          </a:bodyPr>
          <a:lstStyle/>
          <a:p>
            <a:endParaRPr lang="en-US" dirty="0"/>
          </a:p>
        </p:txBody>
      </p:sp>
      <p:pic>
        <p:nvPicPr>
          <p:cNvPr id="1026" name="Picture 2" descr="http://governancexborders.files.wordpress.com/2012/12/free-culture-seal.png?w=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713" y="1499953"/>
            <a:ext cx="967740" cy="96774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3"/>
          <p:cNvSpPr>
            <a:spLocks noChangeShapeType="1"/>
          </p:cNvSpPr>
          <p:nvPr/>
        </p:nvSpPr>
        <p:spPr bwMode="auto">
          <a:xfrm flipH="1">
            <a:off x="2359459" y="1657416"/>
            <a:ext cx="1139892"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3"/>
          <p:cNvSpPr>
            <a:spLocks noChangeShapeType="1"/>
          </p:cNvSpPr>
          <p:nvPr/>
        </p:nvSpPr>
        <p:spPr bwMode="auto">
          <a:xfrm flipH="1">
            <a:off x="3013768" y="2467693"/>
            <a:ext cx="485583"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251187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zero.large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699" y="1169759"/>
            <a:ext cx="2849785" cy="2849785"/>
          </a:xfrm>
          <a:prstGeom prst="rect">
            <a:avLst/>
          </a:prstGeom>
        </p:spPr>
      </p:pic>
      <p:sp>
        <p:nvSpPr>
          <p:cNvPr id="8" name="Shape 84"/>
          <p:cNvSpPr>
            <a:spLocks noChangeArrowheads="1"/>
          </p:cNvSpPr>
          <p:nvPr/>
        </p:nvSpPr>
        <p:spPr bwMode="auto">
          <a:xfrm>
            <a:off x="1179937" y="4207765"/>
            <a:ext cx="69865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gn="ctr">
              <a:buSzPct val="25000"/>
            </a:pPr>
            <a:r>
              <a:rPr lang="en-US" sz="3600" dirty="0" smtClean="0">
                <a:solidFill>
                  <a:srgbClr val="FFFFFF"/>
                </a:solidFill>
                <a:latin typeface="Helvetica Neue"/>
                <a:ea typeface="Helvetica Neue" charset="0"/>
                <a:cs typeface="Helvetica Neue"/>
                <a:sym typeface="Helvetica Neue" charset="0"/>
              </a:rPr>
              <a:t>CC Zero = </a:t>
            </a:r>
          </a:p>
          <a:p>
            <a:pPr algn="ctr">
              <a:buSzPct val="25000"/>
            </a:pPr>
            <a:r>
              <a:rPr lang="en-US" sz="3600" dirty="0" smtClean="0">
                <a:solidFill>
                  <a:srgbClr val="FFFFFF"/>
                </a:solidFill>
                <a:latin typeface="Helvetica Neue"/>
                <a:ea typeface="Helvetica Neue" charset="0"/>
                <a:cs typeface="Helvetica Neue"/>
                <a:sym typeface="Helvetica Neue" charset="0"/>
              </a:rPr>
              <a:t>I want to waive all of</a:t>
            </a:r>
          </a:p>
          <a:p>
            <a:pPr algn="ctr">
              <a:buSzPct val="25000"/>
            </a:pPr>
            <a:r>
              <a:rPr lang="en-US" sz="3600" u="sng" dirty="0" smtClean="0">
                <a:solidFill>
                  <a:srgbClr val="FFFFFF"/>
                </a:solidFill>
                <a:latin typeface="Helvetica Neue"/>
                <a:ea typeface="Helvetica Neue" charset="0"/>
                <a:cs typeface="Helvetica Neue"/>
                <a:sym typeface="Helvetica Neue" charset="0"/>
              </a:rPr>
              <a:t>MY</a:t>
            </a:r>
            <a:r>
              <a:rPr lang="en-US" sz="3600" dirty="0" smtClean="0">
                <a:solidFill>
                  <a:srgbClr val="FFFFFF"/>
                </a:solidFill>
                <a:latin typeface="Helvetica Neue"/>
                <a:ea typeface="Helvetica Neue" charset="0"/>
                <a:cs typeface="Helvetica Neue"/>
                <a:sym typeface="Helvetica Neue" charset="0"/>
              </a:rPr>
              <a:t> rights to a work. </a:t>
            </a:r>
            <a:endParaRPr lang="en-US" sz="3600" dirty="0">
              <a:solidFill>
                <a:srgbClr val="FFFFFF"/>
              </a:solidFill>
              <a:latin typeface="Helvetica Neue"/>
              <a:ea typeface="Helvetica Neue" charset="0"/>
              <a:cs typeface="Helvetica Neue"/>
              <a:sym typeface="Helvetica Neue" charset="0"/>
            </a:endParaRPr>
          </a:p>
          <a:p>
            <a:pPr algn="ctr">
              <a:buSzPct val="25000"/>
            </a:pPr>
            <a:r>
              <a:rPr lang="en-US" sz="3600" dirty="0" smtClean="0">
                <a:solidFill>
                  <a:srgbClr val="34B4C8"/>
                </a:solidFill>
                <a:latin typeface="Helvetica Neue"/>
                <a:ea typeface="Helvetica Neue" charset="0"/>
                <a:cs typeface="Helvetica Neue"/>
                <a:sym typeface="Helvetica Neue" charset="0"/>
              </a:rPr>
              <a:t>(legally operable)</a:t>
            </a:r>
            <a:endParaRPr lang="en-US" sz="3600" dirty="0">
              <a:solidFill>
                <a:srgbClr val="34B4C8"/>
              </a:solidFill>
              <a:latin typeface="Helvetica Neue"/>
              <a:ea typeface="Helvetica Neue" charset="0"/>
              <a:cs typeface="Helvetica Neue"/>
              <a:sym typeface="Helvetica Neue" charset="0"/>
            </a:endParaRPr>
          </a:p>
          <a:p>
            <a:pPr algn="ctr">
              <a:buSzPct val="25000"/>
            </a:pPr>
            <a:endParaRPr lang="en-US" sz="3600" dirty="0">
              <a:solidFill>
                <a:srgbClr val="FABD1D"/>
              </a:solidFill>
              <a:latin typeface="Helvetica Neue"/>
              <a:ea typeface="Helvetica Neue" charset="0"/>
              <a:cs typeface="Helvetica Neue"/>
              <a:sym typeface="Helvetica Neue" charset="0"/>
            </a:endParaRPr>
          </a:p>
        </p:txBody>
      </p:sp>
    </p:spTree>
    <p:extLst>
      <p:ext uri="{BB962C8B-B14F-4D97-AF65-F5344CB8AC3E}">
        <p14:creationId xmlns:p14="http://schemas.microsoft.com/office/powerpoint/2010/main" val="1846733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96.jpg"/>
          <p:cNvPicPr>
            <a:picLocks noChangeAspect="1"/>
          </p:cNvPicPr>
          <p:nvPr/>
        </p:nvPicPr>
        <p:blipFill rotWithShape="1">
          <a:blip r:embed="rId3">
            <a:extLst>
              <a:ext uri="{28A0092B-C50C-407E-A947-70E740481C1C}">
                <a14:useLocalDpi xmlns:a14="http://schemas.microsoft.com/office/drawing/2010/main" val="0"/>
              </a:ext>
            </a:extLst>
          </a:blip>
          <a:srcRect l="729"/>
          <a:stretch/>
        </p:blipFill>
        <p:spPr>
          <a:xfrm>
            <a:off x="592666" y="0"/>
            <a:ext cx="8141671" cy="6858000"/>
          </a:xfrm>
          <a:prstGeom prst="rect">
            <a:avLst/>
          </a:prstGeom>
        </p:spPr>
      </p:pic>
    </p:spTree>
    <p:extLst>
      <p:ext uri="{BB962C8B-B14F-4D97-AF65-F5344CB8AC3E}">
        <p14:creationId xmlns:p14="http://schemas.microsoft.com/office/powerpoint/2010/main" val="82765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d mark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00" y="1169760"/>
            <a:ext cx="2849784" cy="2849784"/>
          </a:xfrm>
          <a:prstGeom prst="rect">
            <a:avLst/>
          </a:prstGeom>
        </p:spPr>
      </p:pic>
      <p:sp>
        <p:nvSpPr>
          <p:cNvPr id="8" name="Shape 84"/>
          <p:cNvSpPr>
            <a:spLocks noChangeArrowheads="1"/>
          </p:cNvSpPr>
          <p:nvPr/>
        </p:nvSpPr>
        <p:spPr bwMode="auto">
          <a:xfrm>
            <a:off x="1179937" y="4207765"/>
            <a:ext cx="69865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gn="ctr">
              <a:buSzPct val="25000"/>
            </a:pPr>
            <a:r>
              <a:rPr lang="en-US" sz="3600" dirty="0" smtClean="0">
                <a:solidFill>
                  <a:srgbClr val="FFFFFF"/>
                </a:solidFill>
                <a:latin typeface="Helvetica Neue"/>
                <a:ea typeface="Helvetica Neue" charset="0"/>
                <a:cs typeface="Helvetica Neue"/>
                <a:sym typeface="Helvetica Neue" charset="0"/>
              </a:rPr>
              <a:t>PD Mark = </a:t>
            </a:r>
          </a:p>
          <a:p>
            <a:pPr algn="ctr">
              <a:buSzPct val="25000"/>
            </a:pPr>
            <a:r>
              <a:rPr lang="en-US" sz="3600" dirty="0" smtClean="0">
                <a:solidFill>
                  <a:srgbClr val="FFFFFF"/>
                </a:solidFill>
                <a:latin typeface="Helvetica Neue"/>
                <a:ea typeface="Helvetica Neue" charset="0"/>
                <a:cs typeface="Helvetica Neue"/>
                <a:sym typeface="Helvetica Neue" charset="0"/>
              </a:rPr>
              <a:t>For works </a:t>
            </a:r>
            <a:r>
              <a:rPr lang="en-US" sz="3600" u="sng" dirty="0" smtClean="0">
                <a:solidFill>
                  <a:srgbClr val="FFFFFF"/>
                </a:solidFill>
                <a:latin typeface="Helvetica Neue"/>
                <a:ea typeface="Helvetica Neue" charset="0"/>
                <a:cs typeface="Helvetica Neue"/>
                <a:sym typeface="Helvetica Neue" charset="0"/>
              </a:rPr>
              <a:t>already</a:t>
            </a:r>
            <a:r>
              <a:rPr lang="en-US" sz="3600" dirty="0" smtClean="0">
                <a:solidFill>
                  <a:srgbClr val="FFFFFF"/>
                </a:solidFill>
                <a:latin typeface="Helvetica Neue"/>
                <a:ea typeface="Helvetica Neue" charset="0"/>
                <a:cs typeface="Helvetica Neue"/>
                <a:sym typeface="Helvetica Neue" charset="0"/>
              </a:rPr>
              <a:t> in the public domain.</a:t>
            </a:r>
          </a:p>
          <a:p>
            <a:pPr algn="ctr">
              <a:buSzPct val="25000"/>
            </a:pPr>
            <a:r>
              <a:rPr lang="en-US" sz="3600" dirty="0" smtClean="0">
                <a:solidFill>
                  <a:srgbClr val="2FADBC"/>
                </a:solidFill>
                <a:latin typeface="Helvetica Neue"/>
                <a:ea typeface="Helvetica Neue" charset="0"/>
                <a:cs typeface="Helvetica Neue"/>
                <a:sym typeface="Helvetica Neue" charset="0"/>
              </a:rPr>
              <a:t>(</a:t>
            </a:r>
            <a:r>
              <a:rPr lang="en-US" sz="3600" strike="sngStrike" dirty="0" smtClean="0">
                <a:solidFill>
                  <a:srgbClr val="2FADBC"/>
                </a:solidFill>
                <a:latin typeface="Helvetica Neue"/>
                <a:ea typeface="Helvetica Neue" charset="0"/>
                <a:cs typeface="Helvetica Neue"/>
                <a:sym typeface="Helvetica Neue" charset="0"/>
              </a:rPr>
              <a:t>legally operable</a:t>
            </a:r>
            <a:r>
              <a:rPr lang="en-US" sz="3600" dirty="0" smtClean="0">
                <a:solidFill>
                  <a:srgbClr val="2FADBC"/>
                </a:solidFill>
                <a:latin typeface="Helvetica Neue"/>
                <a:ea typeface="Helvetica Neue" charset="0"/>
                <a:cs typeface="Helvetica Neue"/>
                <a:sym typeface="Helvetica Neue" charset="0"/>
              </a:rPr>
              <a:t>)</a:t>
            </a:r>
            <a:endParaRPr lang="en-US" sz="3600" dirty="0">
              <a:solidFill>
                <a:srgbClr val="2FADBC"/>
              </a:solidFill>
              <a:latin typeface="Helvetica Neue"/>
              <a:ea typeface="Helvetica Neue" charset="0"/>
              <a:cs typeface="Helvetica Neue"/>
              <a:sym typeface="Helvetica Neue" charset="0"/>
            </a:endParaRPr>
          </a:p>
          <a:p>
            <a:pPr algn="ctr">
              <a:buSzPct val="25000"/>
            </a:pPr>
            <a:endParaRPr lang="en-US" sz="3600" dirty="0">
              <a:solidFill>
                <a:srgbClr val="FABD1D"/>
              </a:solidFill>
              <a:latin typeface="Helvetica Neue"/>
              <a:ea typeface="Helvetica Neue" charset="0"/>
              <a:cs typeface="Helvetica Neue"/>
              <a:sym typeface="Helvetica Neue" charset="0"/>
            </a:endParaRPr>
          </a:p>
        </p:txBody>
      </p:sp>
    </p:spTree>
    <p:extLst>
      <p:ext uri="{BB962C8B-B14F-4D97-AF65-F5344CB8AC3E}">
        <p14:creationId xmlns:p14="http://schemas.microsoft.com/office/powerpoint/2010/main" val="381305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Black">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12486</TotalTime>
  <Words>3234</Words>
  <Application>Microsoft Office PowerPoint</Application>
  <PresentationFormat>Letter Paper (8.5x11 in)</PresentationFormat>
  <Paragraphs>286</Paragraphs>
  <Slides>33</Slides>
  <Notes>33</Notes>
  <HiddenSlides>0</HiddenSlides>
  <MMClips>1</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SA</vt:lpstr>
      <vt:lpstr>PowerPoint Presentation</vt:lpstr>
      <vt:lpstr>PowerPoint Presentation</vt:lpstr>
      <vt:lpstr>Resources</vt:lpstr>
      <vt:lpstr>This work, “Creative Commons &amp; Digital Collections ", is a derivative of "Creative Commons  and cultural heritage" by  Jane Park used under CC BY. " Creative Commons &amp; Digital Collections " is licensed under CC BY by Nerida Quatermass.</vt:lpstr>
    </vt:vector>
  </TitlesOfParts>
  <Company>Creative Commons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Jane Park</dc:creator>
  <cp:lastModifiedBy>Nerida Quatermass</cp:lastModifiedBy>
  <cp:revision>686</cp:revision>
  <cp:lastPrinted>2015-09-01T00:46:12Z</cp:lastPrinted>
  <dcterms:created xsi:type="dcterms:W3CDTF">2014-07-02T17:29:34Z</dcterms:created>
  <dcterms:modified xsi:type="dcterms:W3CDTF">2015-09-01T06:28:50Z</dcterms:modified>
</cp:coreProperties>
</file>